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72"/>
  </p:notesMasterIdLst>
  <p:sldIdLst>
    <p:sldId id="797" r:id="rId3"/>
    <p:sldId id="798" r:id="rId4"/>
    <p:sldId id="1182" r:id="rId5"/>
    <p:sldId id="1321" r:id="rId6"/>
    <p:sldId id="1733" r:id="rId7"/>
    <p:sldId id="1299" r:id="rId8"/>
    <p:sldId id="1300" r:id="rId9"/>
    <p:sldId id="1301" r:id="rId10"/>
    <p:sldId id="1334" r:id="rId11"/>
    <p:sldId id="1356" r:id="rId12"/>
    <p:sldId id="1286" r:id="rId13"/>
    <p:sldId id="1288" r:id="rId14"/>
    <p:sldId id="1357" r:id="rId15"/>
    <p:sldId id="1360" r:id="rId16"/>
    <p:sldId id="1291" r:id="rId17"/>
    <p:sldId id="1285" r:id="rId18"/>
    <p:sldId id="1345" r:id="rId19"/>
    <p:sldId id="1289" r:id="rId20"/>
    <p:sldId id="1362" r:id="rId21"/>
    <p:sldId id="1363" r:id="rId22"/>
    <p:sldId id="1887" r:id="rId23"/>
    <p:sldId id="1344" r:id="rId24"/>
    <p:sldId id="1736" r:id="rId25"/>
    <p:sldId id="1295" r:id="rId26"/>
    <p:sldId id="1294" r:id="rId27"/>
    <p:sldId id="1290" r:id="rId28"/>
    <p:sldId id="1364" r:id="rId29"/>
    <p:sldId id="1277" r:id="rId30"/>
    <p:sldId id="1742" r:id="rId31"/>
    <p:sldId id="1254" r:id="rId32"/>
    <p:sldId id="1905" r:id="rId33"/>
    <p:sldId id="1888" r:id="rId34"/>
    <p:sldId id="1889" r:id="rId35"/>
    <p:sldId id="1896" r:id="rId36"/>
    <p:sldId id="1892" r:id="rId37"/>
    <p:sldId id="1893" r:id="rId38"/>
    <p:sldId id="1894" r:id="rId39"/>
    <p:sldId id="1895" r:id="rId40"/>
    <p:sldId id="1264" r:id="rId41"/>
    <p:sldId id="1735" r:id="rId42"/>
    <p:sldId id="1899" r:id="rId43"/>
    <p:sldId id="1902" r:id="rId44"/>
    <p:sldId id="1903" r:id="rId45"/>
    <p:sldId id="1904" r:id="rId46"/>
    <p:sldId id="1890" r:id="rId47"/>
    <p:sldId id="1891" r:id="rId48"/>
    <p:sldId id="1900" r:id="rId49"/>
    <p:sldId id="1901" r:id="rId50"/>
    <p:sldId id="1737" r:id="rId51"/>
    <p:sldId id="1738" r:id="rId52"/>
    <p:sldId id="1739" r:id="rId53"/>
    <p:sldId id="1897" r:id="rId54"/>
    <p:sldId id="1898" r:id="rId55"/>
    <p:sldId id="1322" r:id="rId56"/>
    <p:sldId id="1327" r:id="rId57"/>
    <p:sldId id="1333" r:id="rId58"/>
    <p:sldId id="1323" r:id="rId59"/>
    <p:sldId id="1886" r:id="rId60"/>
    <p:sldId id="1882" r:id="rId61"/>
    <p:sldId id="1303" r:id="rId62"/>
    <p:sldId id="1368" r:id="rId63"/>
    <p:sldId id="1304" r:id="rId64"/>
    <p:sldId id="1369" r:id="rId65"/>
    <p:sldId id="1331" r:id="rId66"/>
    <p:sldId id="1731" r:id="rId67"/>
    <p:sldId id="1316" r:id="rId68"/>
    <p:sldId id="1318" r:id="rId69"/>
    <p:sldId id="1319" r:id="rId70"/>
    <p:sldId id="371" r:id="rId7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0000"/>
    <a:srgbClr val="700000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487" y="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1DEDB8F9-72D2-426A-9655-3FC4908F85B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0959023B-F26F-43B0-A5E0-FE2A38379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40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3C5FD-0D16-4327-A08D-C61197E1AEC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63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17EFF-DDB3-4D37-8D84-AEB461E9D37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6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1167" fontAlgn="base">
              <a:spcBef>
                <a:spcPct val="0"/>
              </a:spcBef>
              <a:spcAft>
                <a:spcPct val="0"/>
              </a:spcAft>
            </a:pPr>
            <a:fld id="{9E217EFF-DDB3-4D37-8D84-AEB461E9D378}" type="slidenum">
              <a:rPr lang="en-US">
                <a:solidFill>
                  <a:prstClr val="black"/>
                </a:solidFill>
                <a:latin typeface="Arial" charset="0"/>
              </a:rPr>
              <a:pPr defTabSz="921167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6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1167" fontAlgn="base">
              <a:spcBef>
                <a:spcPct val="0"/>
              </a:spcBef>
              <a:spcAft>
                <a:spcPct val="0"/>
              </a:spcAft>
            </a:pPr>
            <a:fld id="{9E217EFF-DDB3-4D37-8D84-AEB461E9D378}" type="slidenum">
              <a:rPr lang="en-US">
                <a:solidFill>
                  <a:prstClr val="black"/>
                </a:solidFill>
                <a:latin typeface="Arial" charset="0"/>
              </a:rPr>
              <a:pPr defTabSz="921167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5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1167" fontAlgn="base">
              <a:spcBef>
                <a:spcPct val="0"/>
              </a:spcBef>
              <a:spcAft>
                <a:spcPct val="0"/>
              </a:spcAft>
            </a:pPr>
            <a:fld id="{9E217EFF-DDB3-4D37-8D84-AEB461E9D378}" type="slidenum">
              <a:rPr lang="en-US">
                <a:solidFill>
                  <a:prstClr val="black"/>
                </a:solidFill>
                <a:latin typeface="Arial" charset="0"/>
              </a:rPr>
              <a:pPr defTabSz="921167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72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1167" fontAlgn="base">
              <a:spcBef>
                <a:spcPct val="0"/>
              </a:spcBef>
              <a:spcAft>
                <a:spcPct val="0"/>
              </a:spcAft>
            </a:pPr>
            <a:fld id="{9E217EFF-DDB3-4D37-8D84-AEB461E9D378}" type="slidenum">
              <a:rPr lang="en-US">
                <a:solidFill>
                  <a:prstClr val="black"/>
                </a:solidFill>
                <a:latin typeface="Arial" charset="0"/>
              </a:rPr>
              <a:pPr defTabSz="921167"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2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ED544E-5C76-4C60-A89C-76C16EA7B82A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65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95120-D951-4C3F-ABC4-4D442FC9C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8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3D288-D69A-4CF6-9C01-4E4AE29C88A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57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479B-0E85-47A7-942A-F5B8885CE26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70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52D74-76DC-4FF5-BAE8-B3F4C45D179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6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5DE0A-B3D6-4101-AE09-A1AAEAB45D17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76CC1-B368-4330-A921-C897EE55FB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2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563D7-3FC0-4577-A136-E1BEFFC06C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4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0F355-C5CF-4304-8B51-413B0A9810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58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3D288-D69A-4CF6-9C01-4E4AE29C8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5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2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479B-0E85-47A7-942A-F5B8885CE2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3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52D74-76DC-4FF5-BAE8-B3F4C45D17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9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95120-D951-4C3F-ABC4-4D442FC9C3E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77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563D7-3FC0-4577-A136-E1BEFFC06CE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9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0F355-C5CF-4304-8B51-413B0A98107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6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5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5" tIns="45713" rIns="91425" bIns="4571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6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5" tIns="45713" rIns="91425" bIns="45713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4"/>
            <a:ext cx="3402314" cy="1080868"/>
          </a:xfrm>
          <a:prstGeom prst="rtTriangle">
            <a:avLst/>
          </a:prstGeom>
          <a:blipFill>
            <a:blip r:embed="rId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4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27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41"/>
            <a:ext cx="1919288" cy="365125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6" y="6408741"/>
            <a:ext cx="2351087" cy="365125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41"/>
            <a:ext cx="366712" cy="365125"/>
          </a:xfrm>
          <a:prstGeom prst="rect">
            <a:avLst/>
          </a:prstGeom>
        </p:spPr>
        <p:txBody>
          <a:bodyPr vert="horz" lIns="91425" tIns="45713" rIns="91425" bIns="45713" anchor="b"/>
          <a:lstStyle>
            <a:lvl1pPr algn="r" eaLnBrk="1" latinLnBrk="0" hangingPunct="1">
              <a:defRPr kumimoji="0" sz="1000" b="0" smtClean="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BF0B39-14F3-4087-8ABC-4C1E4234FDB8}" type="slidenum">
              <a:rPr lang="en-US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2157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121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244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367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49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063" indent="-255545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608" indent="-228561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692" indent="-228561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806" indent="-228561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7" indent="-228561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599928" indent="-228561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490" indent="-228561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051" indent="-228561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612" indent="-228561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9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27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7BF0B39-14F3-4087-8ABC-4C1E4234FDB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023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793" y="342437"/>
            <a:ext cx="79944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Tahoma" pitchFamily="34" charset="0"/>
              </a:rPr>
              <a:t>COUNCIL FOR TRIBAL EMPLOYMENT RIGHTS</a:t>
            </a:r>
          </a:p>
          <a:p>
            <a:endParaRPr lang="en-US" dirty="0"/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6477000" y="5116964"/>
            <a:ext cx="2246192" cy="1398599"/>
          </a:xfrm>
          <a:prstGeom prst="rect">
            <a:avLst/>
          </a:prstGeom>
          <a:noFill/>
          <a:ln w="9525"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Times New Roman" panose="02020603050405020304" pitchFamily="18" charset="0"/>
              </a:rPr>
              <a:t>Home Office:</a:t>
            </a:r>
            <a:endParaRPr lang="en-US" sz="12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Times New Roman" panose="02020603050405020304" pitchFamily="18" charset="0"/>
            </a:endParaRPr>
          </a:p>
          <a:p>
            <a:pPr marL="0" marR="0" algn="ctr">
              <a:lnSpc>
                <a:spcPct val="7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050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Times New Roman" panose="02020603050405020304" pitchFamily="18" charset="0"/>
              </a:rPr>
              <a:t>        7308 Aspen Lane N. 	</a:t>
            </a:r>
          </a:p>
          <a:p>
            <a:pPr marL="0" marR="0" algn="ctr">
              <a:lnSpc>
                <a:spcPct val="7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050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Times New Roman" panose="02020603050405020304" pitchFamily="18" charset="0"/>
              </a:rPr>
              <a:t>Brooklyn Park, MN 55428</a:t>
            </a:r>
          </a:p>
          <a:p>
            <a:pPr marL="0" marR="0" algn="ctr">
              <a:lnSpc>
                <a:spcPct val="7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050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Times New Roman" panose="02020603050405020304" pitchFamily="18" charset="0"/>
              </a:rPr>
              <a:t>Doug Niesen: 952-808-8662</a:t>
            </a:r>
          </a:p>
          <a:p>
            <a:pPr marL="0" marR="0" algn="ctr">
              <a:lnSpc>
                <a:spcPct val="7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050" u="sng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Times New Roman" panose="02020603050405020304" pitchFamily="18" charset="0"/>
              </a:rPr>
              <a:t>Doug@Woodstoneinc.com</a:t>
            </a:r>
            <a:r>
              <a:rPr lang="en-US" sz="1050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</a:t>
            </a:r>
            <a:endParaRPr lang="en-US" sz="1400" u="sng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585D56-2695-4EF0-83D3-D38F3596B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053" y="944176"/>
            <a:ext cx="6249747" cy="3992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795E14-CE08-4851-A73D-8AD5BE492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38700"/>
            <a:ext cx="4566892" cy="11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08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9DA238-0389-4BE4-A793-870148A76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r="4331"/>
          <a:stretch/>
        </p:blipFill>
        <p:spPr>
          <a:xfrm>
            <a:off x="0" y="1117600"/>
            <a:ext cx="9144000" cy="5884333"/>
          </a:xfrm>
          <a:prstGeom prst="rect">
            <a:avLst/>
          </a:prstGeom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CEDAR LAKES HOTEL &amp; CASINO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Cass Lake, MN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E1A62-78FD-43CC-8EBF-2955C8D20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6401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4EAA0-33E5-43B3-847A-A81C78401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3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OMAK HOTEL &amp; CASINO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Omak, WA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8480B3-16FB-472D-8D3E-E63F02D2A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94092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7097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J:\Omak Resort 2013\Photos\DSGW Professional Photos\RSP_12 Tribes__0211_1.tif">
            <a:extLst>
              <a:ext uri="{FF2B5EF4-FFF2-40B4-BE49-F238E27FC236}">
                <a16:creationId xmlns:a16="http://schemas.microsoft.com/office/drawing/2014/main" id="{B4501AC7-A3C6-4A49-9497-A1A48B205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" b="6250"/>
          <a:stretch/>
        </p:blipFill>
        <p:spPr bwMode="auto">
          <a:xfrm>
            <a:off x="1" y="1137406"/>
            <a:ext cx="9144000" cy="572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OMAK HOTEL &amp; CASINO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Omak, WA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01D358-1214-4CB9-883E-0081BA8A4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248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BA5FA4-2FA5-4129-93B6-A66301F85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3000"/>
            <a:ext cx="9144000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OMAK HOTEL &amp; CASINO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Omak, WA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2B84F-10EF-45BC-8FEA-A5F300E44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78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5294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866CA-17C0-4DDB-BA06-ACAFB812B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6095999"/>
          </a:xfrm>
          <a:prstGeom prst="rect">
            <a:avLst/>
          </a:prstGeom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OMAK HOTEL &amp; CASINO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Omak, WA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5512F-B53C-4802-8FA0-AEDE80D38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44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422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V:\construction photos\Aerials\08-11 November 2008 Aerials\Med Resolution\WICuS0811030028.jpg">
            <a:extLst>
              <a:ext uri="{FF2B5EF4-FFF2-40B4-BE49-F238E27FC236}">
                <a16:creationId xmlns:a16="http://schemas.microsoft.com/office/drawing/2014/main" id="{0BDBE9DB-BFC6-4FA6-ACC3-642328D6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8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NORTH STAR CASINO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Bowler, WI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AB9BD2-9E84-4A8B-81CF-BB6638631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5799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J:\Shoshone Casino 2015\Photos\Professional Finished Photos\11-2016 Shoshone Rose 19c.jpg">
            <a:extLst>
              <a:ext uri="{FF2B5EF4-FFF2-40B4-BE49-F238E27FC236}">
                <a16:creationId xmlns:a16="http://schemas.microsoft.com/office/drawing/2014/main" id="{6FD87E25-A430-489F-814B-6F8488380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/>
          <a:stretch/>
        </p:blipFill>
        <p:spPr bwMode="auto">
          <a:xfrm>
            <a:off x="0" y="1143000"/>
            <a:ext cx="914456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SHOSHONE ROSE CASINO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Lander, WY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DF8B1-3B75-4065-9FBA-3DE1C96B2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02" y="6967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1275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SHOSHONE ROSE CASINO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Lander, WY</a:t>
            </a:r>
          </a:p>
        </p:txBody>
      </p:sp>
      <p:pic>
        <p:nvPicPr>
          <p:cNvPr id="7" name="Picture 2" descr="J:\Shoshone Casino 2015\Photos\Professional Finished Photos\11-2016 Shoshone Rose 34c.jpg">
            <a:extLst>
              <a:ext uri="{FF2B5EF4-FFF2-40B4-BE49-F238E27FC236}">
                <a16:creationId xmlns:a16="http://schemas.microsoft.com/office/drawing/2014/main" id="{6E548F65-4624-4345-9889-EC16DBD69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" y="1143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F2D98-7B0B-439F-8E1D-8A8C21E052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2697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489A9B-8A07-44D4-A627-4EE78AAC0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3" r="6481"/>
          <a:stretch/>
        </p:blipFill>
        <p:spPr>
          <a:xfrm>
            <a:off x="1" y="1134532"/>
            <a:ext cx="9144000" cy="5778589"/>
          </a:xfrm>
          <a:prstGeom prst="rect">
            <a:avLst/>
          </a:prstGeom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SEVEN CLANS CASINO WARROAD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Warroad, MN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4D5317-4241-44A7-A69C-33CA0B03F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116474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316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6CB7D-DF1E-4CBF-A70C-AED3D453C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6857999"/>
          </a:xfrm>
          <a:prstGeom prst="rect">
            <a:avLst/>
          </a:prstGeom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SEVEN CLANS CASINO WARROAD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Warroad, MN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80A98-8C13-4F4D-8AC7-0C7733583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24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9927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140" y="361887"/>
            <a:ext cx="3657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CTER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 Legal Update Convention </a:t>
            </a:r>
          </a:p>
          <a:p>
            <a:pPr algn="ctr"/>
            <a:r>
              <a:rPr lang="en-US" sz="2800" b="1" dirty="0">
                <a:solidFill>
                  <a:srgbClr val="A80000"/>
                </a:solidFill>
                <a:latin typeface="Century Gothic" panose="020B0502020202020204" pitchFamily="34" charset="0"/>
                <a:cs typeface="Tahoma" pitchFamily="34" charset="0"/>
              </a:rPr>
              <a:t> </a:t>
            </a:r>
          </a:p>
          <a:p>
            <a:pPr algn="ctr"/>
            <a:endParaRPr lang="en-US" sz="2800" b="1" dirty="0">
              <a:solidFill>
                <a:srgbClr val="A80000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A80000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A80000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A80000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algn="ctr"/>
            <a:endParaRPr lang="en-US" sz="2800" dirty="0">
              <a:solidFill>
                <a:srgbClr val="A80000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algn="ctr"/>
            <a:r>
              <a:rPr lang="en-US" sz="2800" b="1" dirty="0">
                <a:solidFill>
                  <a:srgbClr val="A80000"/>
                </a:solidFill>
                <a:latin typeface="Century Gothic" panose="020B0502020202020204" pitchFamily="34" charset="0"/>
                <a:cs typeface="Tahoma" pitchFamily="34" charset="0"/>
              </a:rPr>
              <a:t> </a:t>
            </a:r>
          </a:p>
          <a:p>
            <a:pPr algn="ctr"/>
            <a:endParaRPr lang="en-US" sz="2800" b="1" dirty="0">
              <a:solidFill>
                <a:srgbClr val="A80000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A80000"/>
              </a:solidFill>
              <a:latin typeface="Century Gothic" panose="020B0502020202020204" pitchFamily="34" charset="0"/>
              <a:cs typeface="Tahoma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421277" y="3467100"/>
            <a:ext cx="647700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80182" y="228600"/>
            <a:ext cx="52496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Presentation Agenda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August 11</a:t>
            </a:r>
            <a:r>
              <a:rPr lang="en-US" b="1" baseline="30000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  &amp; 13</a:t>
            </a:r>
            <a:r>
              <a:rPr lang="en-US" b="1" baseline="30000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  , 2021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lvl="0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lvl="0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marL="400050" lvl="0" indent="-400050">
              <a:buFont typeface="+mj-lt"/>
              <a:buAutoNum type="romanUcPeriod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Introductions 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marL="400050" lvl="0" indent="-400050">
              <a:buFont typeface="+mj-lt"/>
              <a:buAutoNum type="romanUcPeriod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Who is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Woodstone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, Inc. 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		</a:t>
            </a:r>
          </a:p>
          <a:p>
            <a:pPr marL="400050" lvl="0" indent="-400050">
              <a:buFont typeface="+mj-lt"/>
              <a:buAutoNum type="romanUcPeriod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Woodstone, Inc. Project Experience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Job Fairs 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Tribal Hiring Success 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Pre-Bid Meetings 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  <a:cs typeface="Tahoma" pitchFamily="34" charset="0"/>
            </a:endParaRPr>
          </a:p>
          <a:p>
            <a:pPr marL="400050" lvl="0" indent="-400050">
              <a:buFont typeface="+mj-lt"/>
              <a:buAutoNum type="romanUcPeriod"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Tahoma" pitchFamily="34" charset="0"/>
              </a:rPr>
              <a:t> Closing &amp; Questions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  <a:cs typeface="Tahom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DCBEBE-AC51-4180-9B38-55D87B95D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18" y="1664021"/>
            <a:ext cx="3156355" cy="2152061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DCFD3A-6CBF-416B-9EC2-034A1B7DBF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75" t="4731" r="9396" b="3369"/>
          <a:stretch/>
        </p:blipFill>
        <p:spPr>
          <a:xfrm>
            <a:off x="1074958" y="4135931"/>
            <a:ext cx="1668237" cy="23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8167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CE45F-7491-4A6C-A53F-87FCB27C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05"/>
          <a:stretch/>
        </p:blipFill>
        <p:spPr>
          <a:xfrm>
            <a:off x="12192" y="1143000"/>
            <a:ext cx="9144000" cy="6195249"/>
          </a:xfrm>
          <a:prstGeom prst="rect">
            <a:avLst/>
          </a:prstGeom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SEVEN CLANS CASINO WARROAD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Warroad, MN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5EBBE-863C-45A5-BD9A-960C2A07B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643" y="172233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1241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Casino Pauma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Pauma Valley, CA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5EBBE-863C-45A5-BD9A-960C2A07B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643" y="172233"/>
            <a:ext cx="2852090" cy="7338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0470781-2DB1-498F-92A7-F6735081A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/>
          <a:stretch/>
        </p:blipFill>
        <p:spPr bwMode="auto">
          <a:xfrm>
            <a:off x="-8138" y="1180730"/>
            <a:ext cx="9134918" cy="567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8872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9EC96A-9DA9-46F5-96A2-2EFCD3D032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3"/>
          <a:stretch/>
        </p:blipFill>
        <p:spPr bwMode="auto">
          <a:xfrm>
            <a:off x="-14499" y="1134217"/>
            <a:ext cx="9199634" cy="572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ST. CROIX CASINO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Hertel, WI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D9119-ECA5-4B4C-AB4C-9D4C4E8E2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8417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298D62-3F05-473A-8042-F90965A8A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8"/>
          <a:stretch/>
        </p:blipFill>
        <p:spPr>
          <a:xfrm>
            <a:off x="0" y="1249541"/>
            <a:ext cx="9144000" cy="5584045"/>
          </a:xfrm>
          <a:prstGeom prst="rect">
            <a:avLst/>
          </a:prstGeom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ST. CROIX JUDICAL CENTER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Hertel, WI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1F5895-349C-45C4-A15A-C02F5E64A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0056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657169-1241-45BD-A563-206362CC1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040"/>
            <a:ext cx="9144000" cy="6095999"/>
          </a:xfrm>
          <a:prstGeom prst="rect">
            <a:avLst/>
          </a:prstGeom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8" y="170840"/>
            <a:ext cx="5660781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OHIYA CASINO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Niobrara, 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E44776-D3C2-4D12-8BCD-094D6BDC2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2463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 Lake 9-8-09 Photo-42.JPG">
            <a:extLst>
              <a:ext uri="{FF2B5EF4-FFF2-40B4-BE49-F238E27FC236}">
                <a16:creationId xmlns:a16="http://schemas.microsoft.com/office/drawing/2014/main" id="{A7B7A249-9774-4CC5-8042-95676F80909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111250"/>
            <a:ext cx="9144000" cy="6096000"/>
          </a:xfrm>
          <a:prstGeom prst="rect">
            <a:avLst/>
          </a:prstGeom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SEVEN CLANS CASINO RED LAKE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Red Lake, MN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8CBBD7-159D-4144-BF55-CDE6DBC8EB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8756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WBI-FS\Old Server Archive\Taylor Woodstone Projects\Red Cliff\Pictures\Aerials\touched up aerial2.JPG">
            <a:extLst>
              <a:ext uri="{FF2B5EF4-FFF2-40B4-BE49-F238E27FC236}">
                <a16:creationId xmlns:a16="http://schemas.microsoft.com/office/drawing/2014/main" id="{B2DFE080-BC48-456F-9BBB-19E3CBBF8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7"/>
          <a:stretch/>
        </p:blipFill>
        <p:spPr bwMode="auto">
          <a:xfrm>
            <a:off x="0" y="1149024"/>
            <a:ext cx="9144000" cy="570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8" y="170840"/>
            <a:ext cx="5660781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LEGENDARY WATERS HOTEL &amp; CASINO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Bayfield, WI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916C9-3AE7-478E-A965-FB9A114A64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18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E309C2-FC72-45EA-A520-4B3611F55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6857999"/>
          </a:xfrm>
          <a:prstGeom prst="rect">
            <a:avLst/>
          </a:prstGeom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8" y="170840"/>
            <a:ext cx="5660781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LEGENDARY WATERS HOTEL &amp; CASINO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Bayfield, WI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93C71-57C6-41E0-8CD4-4EDB29315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33" y="151783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3324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6E796-BCDB-42FE-9593-697934F49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" b="4827"/>
          <a:stretch/>
        </p:blipFill>
        <p:spPr>
          <a:xfrm>
            <a:off x="-6211" y="1143001"/>
            <a:ext cx="9143998" cy="5715000"/>
          </a:xfrm>
          <a:prstGeom prst="rect">
            <a:avLst/>
          </a:prstGeom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271853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MHA Nation Interpretive Center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New Town, ND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34A7B-4224-42DC-9551-BE4DD19B8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619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4156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6E796-BCDB-42FE-9593-697934F49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 b="3157"/>
          <a:stretch/>
        </p:blipFill>
        <p:spPr>
          <a:xfrm>
            <a:off x="-6211" y="1143001"/>
            <a:ext cx="9143998" cy="5715000"/>
          </a:xfrm>
          <a:prstGeom prst="rect">
            <a:avLst/>
          </a:prstGeom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271853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MHA Nation Interpretive Center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New Town, ND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34A7B-4224-42DC-9551-BE4DD19B8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619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7522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0689"/>
            <a:ext cx="9144000" cy="309804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A80000"/>
                </a:solidFill>
                <a:effectLst/>
                <a:latin typeface="Century Gothic" panose="020B0502020202020204" pitchFamily="34" charset="0"/>
                <a:cs typeface="Tahoma" pitchFamily="34" charset="0"/>
              </a:rPr>
              <a:t>WHO IS WOODSTONE, INC.</a:t>
            </a:r>
          </a:p>
        </p:txBody>
      </p:sp>
    </p:spTree>
    <p:extLst>
      <p:ext uri="{BB962C8B-B14F-4D97-AF65-F5344CB8AC3E}">
        <p14:creationId xmlns:p14="http://schemas.microsoft.com/office/powerpoint/2010/main" val="99560534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569DCA-1A6C-4AC9-AEAC-883C771349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6"/>
          <a:stretch/>
        </p:blipFill>
        <p:spPr>
          <a:xfrm>
            <a:off x="500" y="1092993"/>
            <a:ext cx="9147175" cy="5765007"/>
          </a:xfrm>
          <a:prstGeom prst="rect">
            <a:avLst/>
          </a:prstGeom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TWIN BUTTES ELDER CENTER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Twin Buttes, 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A30B5-6659-424C-A3AA-A67774E9C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66" y="113762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7147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Twin Buttes Community Center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Twin Buttes, 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A30B5-6659-424C-A3AA-A67774E9C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66" y="113762"/>
            <a:ext cx="2852090" cy="733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19AAF-856E-4980-99D6-A5C5EB84A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59276"/>
            <a:ext cx="9144000" cy="569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029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271853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Gas Capture Greenhouse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Parshall, 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34A7B-4224-42DC-9551-BE4DD19B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619"/>
            <a:ext cx="2852090" cy="733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1492B0-1313-41B4-BB08-FF05A0903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8552"/>
          <a:stretch/>
        </p:blipFill>
        <p:spPr>
          <a:xfrm>
            <a:off x="0" y="1222960"/>
            <a:ext cx="9144000" cy="5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2368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271853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Gas Capture Greenhouse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Parshall, 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34A7B-4224-42DC-9551-BE4DD19B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619"/>
            <a:ext cx="2852090" cy="73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1C1CD0-31C0-439D-B2B7-38C724A43C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6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9885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271853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MHA Parshall Assisted Living Facility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Parshall, 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34A7B-4224-42DC-9551-BE4DD19B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619"/>
            <a:ext cx="2852090" cy="733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F4E4B-A2C3-4ACC-A23E-A4D05A344A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6" y="1145262"/>
            <a:ext cx="9144000" cy="571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8679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258885" y="261532"/>
            <a:ext cx="5730632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Dunseith Emergency Response Center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Dunseith, 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34A7B-4224-42DC-9551-BE4DD19B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619"/>
            <a:ext cx="2852090" cy="733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AA1EF0-3C4D-4BA8-B2C5-8DB87348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74812"/>
            <a:ext cx="9144000" cy="56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040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258885" y="261532"/>
            <a:ext cx="5730632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Dunseith Butcher Shop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Dunseith, 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34A7B-4224-42DC-9551-BE4DD19B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619"/>
            <a:ext cx="2852090" cy="73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5D15BA-8EBF-4A99-953D-9A1636FDF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45263"/>
            <a:ext cx="9144000" cy="571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669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258885" y="261532"/>
            <a:ext cx="5730632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Dunseith Emergency Response Center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Dunseith, 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34A7B-4224-42DC-9551-BE4DD19B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619"/>
            <a:ext cx="2852090" cy="73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5D15BA-8EBF-4A99-953D-9A1636FDF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45263"/>
            <a:ext cx="9144000" cy="571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6247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258885" y="261532"/>
            <a:ext cx="5730632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Turtle Island Water Park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Belcourt, 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34A7B-4224-42DC-9551-BE4DD19B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619"/>
            <a:ext cx="2852090" cy="733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B13640-C039-470E-86FA-869C76CE1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8993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RED CLIFF MEDICAL CLINIC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Red Cliff, WI</a:t>
            </a:r>
          </a:p>
        </p:txBody>
      </p:sp>
      <p:pic>
        <p:nvPicPr>
          <p:cNvPr id="5" name="Picture 2" descr="J:\Red Cliff Clinic\Photos\DSGW Professional Photos\_RHP0191.jpg">
            <a:extLst>
              <a:ext uri="{FF2B5EF4-FFF2-40B4-BE49-F238E27FC236}">
                <a16:creationId xmlns:a16="http://schemas.microsoft.com/office/drawing/2014/main" id="{D6D1B388-24AD-4245-8EC7-D544AEE4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85" y="1143000"/>
            <a:ext cx="925960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805C2-EABC-43DD-BA71-BB916EF7E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023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8" y="339589"/>
            <a:ext cx="4740031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WHO IS WOODSTONE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F10A7-5619-40E4-B7D7-1F6053DAA4B4}"/>
              </a:ext>
            </a:extLst>
          </p:cNvPr>
          <p:cNvSpPr txBox="1"/>
          <p:nvPr/>
        </p:nvSpPr>
        <p:spPr>
          <a:xfrm>
            <a:off x="-350717" y="1311180"/>
            <a:ext cx="5684717" cy="4473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NATIVE OWNED COMPANY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742950" lvl="0" indent="-28575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Highly experienced in the development and construction management of gaming, hospitality and entertainment projects. </a:t>
            </a:r>
            <a:br>
              <a:rPr lang="en-US" sz="1600" dirty="0">
                <a:latin typeface="Century Gothic" panose="020B0502020202020204" pitchFamily="34" charset="0"/>
              </a:rPr>
            </a:br>
            <a:endParaRPr lang="en-US" sz="1600" dirty="0">
              <a:latin typeface="Century Gothic" panose="020B0502020202020204" pitchFamily="34" charset="0"/>
            </a:endParaRPr>
          </a:p>
          <a:p>
            <a:pPr marL="742950" lvl="0" indent="-28575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Our team has completed a multitude of gaming projects of similar size or larger, and has an experienced staff that has worked on over 25 Native American gaming projects totaling 1,500,000 square feet</a:t>
            </a:r>
          </a:p>
          <a:p>
            <a:pPr marL="742950" lvl="0" indent="-28575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742950" lvl="0" indent="-285750" fontAlgn="base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Projects benefit from our combined forces and extensive knowledge of gaming, hospitality, convention center, entertainment and Native American operations.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1A04DB-7A32-4B0A-AE7B-5EBC94E823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7821" y="2158295"/>
            <a:ext cx="4464762" cy="3348572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A2F866-270A-43B2-85F2-3236E649C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98" y="160926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8358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J:\Red Cliff Clinic\Photos\DSGW Professional Photos\red cliff clinic registration.jpg">
            <a:extLst>
              <a:ext uri="{FF2B5EF4-FFF2-40B4-BE49-F238E27FC236}">
                <a16:creationId xmlns:a16="http://schemas.microsoft.com/office/drawing/2014/main" id="{B46C9958-83D6-4E9C-84A4-8971EA19B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" b="5642"/>
          <a:stretch/>
        </p:blipFill>
        <p:spPr bwMode="auto">
          <a:xfrm>
            <a:off x="0" y="1143000"/>
            <a:ext cx="9239250" cy="62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RED CLIFF MEDICAL CLINIC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Red Cliff, WI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494BD-4361-4652-A3F1-C9888175A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8943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 Master Plan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Shield, 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494BD-4361-4652-A3F1-C9888175A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120258"/>
            <a:ext cx="2852090" cy="73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65DCAC-ED33-4FA8-B3D4-1AAF57E54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13478" b="23470"/>
          <a:stretch/>
        </p:blipFill>
        <p:spPr>
          <a:xfrm>
            <a:off x="0" y="1196324"/>
            <a:ext cx="9144000" cy="566167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179D50-920C-4BD3-B49C-910C1D24D09F}"/>
              </a:ext>
            </a:extLst>
          </p:cNvPr>
          <p:cNvSpPr txBox="1"/>
          <p:nvPr/>
        </p:nvSpPr>
        <p:spPr>
          <a:xfrm>
            <a:off x="2743200" y="3124200"/>
            <a:ext cx="2363281" cy="71064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Ralph Wells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Community Center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CD708-936F-4A70-BF58-4E086968DBB1}"/>
              </a:ext>
            </a:extLst>
          </p:cNvPr>
          <p:cNvSpPr txBox="1"/>
          <p:nvPr/>
        </p:nvSpPr>
        <p:spPr>
          <a:xfrm>
            <a:off x="661616" y="3733799"/>
            <a:ext cx="1371600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Admin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Building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C36D1-1322-4A56-92DF-BA0323BD5810}"/>
              </a:ext>
            </a:extLst>
          </p:cNvPr>
          <p:cNvSpPr txBox="1"/>
          <p:nvPr/>
        </p:nvSpPr>
        <p:spPr>
          <a:xfrm>
            <a:off x="1371600" y="5184881"/>
            <a:ext cx="1212144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Medical 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Clinic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6E10A-4098-4E00-AABD-197F99F24B23}"/>
              </a:ext>
            </a:extLst>
          </p:cNvPr>
          <p:cNvSpPr txBox="1"/>
          <p:nvPr/>
        </p:nvSpPr>
        <p:spPr>
          <a:xfrm>
            <a:off x="4574959" y="6005065"/>
            <a:ext cx="1759427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Nishu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 Lodge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Elder Center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FD749-4A4E-44D6-9AD4-35A89A55FC7A}"/>
              </a:ext>
            </a:extLst>
          </p:cNvPr>
          <p:cNvSpPr txBox="1"/>
          <p:nvPr/>
        </p:nvSpPr>
        <p:spPr>
          <a:xfrm>
            <a:off x="5990041" y="3319276"/>
            <a:ext cx="1219200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Head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Start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3DBE00-01FA-4F57-93EF-9E3408CEA1E8}"/>
              </a:ext>
            </a:extLst>
          </p:cNvPr>
          <p:cNvSpPr txBox="1"/>
          <p:nvPr/>
        </p:nvSpPr>
        <p:spPr>
          <a:xfrm>
            <a:off x="7967368" y="4648200"/>
            <a:ext cx="1144081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Bus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Garage</a:t>
            </a:r>
          </a:p>
        </p:txBody>
      </p:sp>
    </p:spTree>
    <p:extLst>
      <p:ext uri="{BB962C8B-B14F-4D97-AF65-F5344CB8AC3E}">
        <p14:creationId xmlns:p14="http://schemas.microsoft.com/office/powerpoint/2010/main" val="149347677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Ralph Wells Community Center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Shield, 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494BD-4361-4652-A3F1-C9888175A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120258"/>
            <a:ext cx="2852090" cy="733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179D50-920C-4BD3-B49C-910C1D24D09F}"/>
              </a:ext>
            </a:extLst>
          </p:cNvPr>
          <p:cNvSpPr txBox="1"/>
          <p:nvPr/>
        </p:nvSpPr>
        <p:spPr>
          <a:xfrm>
            <a:off x="2743200" y="3124200"/>
            <a:ext cx="2363281" cy="71064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Ralph Wells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Community Center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CD708-936F-4A70-BF58-4E086968DBB1}"/>
              </a:ext>
            </a:extLst>
          </p:cNvPr>
          <p:cNvSpPr txBox="1"/>
          <p:nvPr/>
        </p:nvSpPr>
        <p:spPr>
          <a:xfrm>
            <a:off x="661616" y="3733799"/>
            <a:ext cx="1371600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Admin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Building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C36D1-1322-4A56-92DF-BA0323BD5810}"/>
              </a:ext>
            </a:extLst>
          </p:cNvPr>
          <p:cNvSpPr txBox="1"/>
          <p:nvPr/>
        </p:nvSpPr>
        <p:spPr>
          <a:xfrm>
            <a:off x="1371600" y="5184881"/>
            <a:ext cx="1212144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Medical 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Clinic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6E10A-4098-4E00-AABD-197F99F24B23}"/>
              </a:ext>
            </a:extLst>
          </p:cNvPr>
          <p:cNvSpPr txBox="1"/>
          <p:nvPr/>
        </p:nvSpPr>
        <p:spPr>
          <a:xfrm>
            <a:off x="4574959" y="6005065"/>
            <a:ext cx="1759427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Nishu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 Lodge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Elder Center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FD749-4A4E-44D6-9AD4-35A89A55FC7A}"/>
              </a:ext>
            </a:extLst>
          </p:cNvPr>
          <p:cNvSpPr txBox="1"/>
          <p:nvPr/>
        </p:nvSpPr>
        <p:spPr>
          <a:xfrm>
            <a:off x="5990041" y="3319276"/>
            <a:ext cx="1219200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Head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Start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3DBE00-01FA-4F57-93EF-9E3408CEA1E8}"/>
              </a:ext>
            </a:extLst>
          </p:cNvPr>
          <p:cNvSpPr txBox="1"/>
          <p:nvPr/>
        </p:nvSpPr>
        <p:spPr>
          <a:xfrm>
            <a:off x="7967368" y="4648200"/>
            <a:ext cx="1144081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Bus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Garage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AA3509-4430-44F8-8AAB-5D86D4FB9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760870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</a:t>
            </a: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eld Public Safety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Shield, ND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494BD-4361-4652-A3F1-C9888175A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120258"/>
            <a:ext cx="2852090" cy="733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179D50-920C-4BD3-B49C-910C1D24D09F}"/>
              </a:ext>
            </a:extLst>
          </p:cNvPr>
          <p:cNvSpPr txBox="1"/>
          <p:nvPr/>
        </p:nvSpPr>
        <p:spPr>
          <a:xfrm>
            <a:off x="2743200" y="3124200"/>
            <a:ext cx="2363281" cy="71064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Ralph Wells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Community Center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CD708-936F-4A70-BF58-4E086968DBB1}"/>
              </a:ext>
            </a:extLst>
          </p:cNvPr>
          <p:cNvSpPr txBox="1"/>
          <p:nvPr/>
        </p:nvSpPr>
        <p:spPr>
          <a:xfrm>
            <a:off x="661616" y="3733799"/>
            <a:ext cx="1371600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Admin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Building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C36D1-1322-4A56-92DF-BA0323BD5810}"/>
              </a:ext>
            </a:extLst>
          </p:cNvPr>
          <p:cNvSpPr txBox="1"/>
          <p:nvPr/>
        </p:nvSpPr>
        <p:spPr>
          <a:xfrm>
            <a:off x="1371600" y="5184881"/>
            <a:ext cx="1212144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Medical 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Clinic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6E10A-4098-4E00-AABD-197F99F24B23}"/>
              </a:ext>
            </a:extLst>
          </p:cNvPr>
          <p:cNvSpPr txBox="1"/>
          <p:nvPr/>
        </p:nvSpPr>
        <p:spPr>
          <a:xfrm>
            <a:off x="4574959" y="6005065"/>
            <a:ext cx="1759427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Nishu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 Lodge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Elder Center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FD749-4A4E-44D6-9AD4-35A89A55FC7A}"/>
              </a:ext>
            </a:extLst>
          </p:cNvPr>
          <p:cNvSpPr txBox="1"/>
          <p:nvPr/>
        </p:nvSpPr>
        <p:spPr>
          <a:xfrm>
            <a:off x="5990041" y="3319276"/>
            <a:ext cx="1219200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Head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Start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3DBE00-01FA-4F57-93EF-9E3408CEA1E8}"/>
              </a:ext>
            </a:extLst>
          </p:cNvPr>
          <p:cNvSpPr txBox="1"/>
          <p:nvPr/>
        </p:nvSpPr>
        <p:spPr>
          <a:xfrm>
            <a:off x="7967368" y="4648200"/>
            <a:ext cx="1144081" cy="70788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  <a:effectLst>
            <a:outerShdw blurRad="50800" dist="50800" dir="5400000" algn="ctr" rotWithShape="0">
              <a:schemeClr val="bg1">
                <a:lumMod val="1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Bus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Swis721 BdEx BT" charset="0"/>
                <a:cs typeface="Arial" panose="020B0604020202020204" pitchFamily="34" charset="0"/>
                <a:sym typeface="Swis721 BdEx BT" charset="0"/>
              </a:rPr>
              <a:t>Garage</a:t>
            </a:r>
          </a:p>
        </p:txBody>
      </p:sp>
      <p:pic>
        <p:nvPicPr>
          <p:cNvPr id="17" name="Picture 16" descr="A large building&#10;&#10;Description automatically generated">
            <a:extLst>
              <a:ext uri="{FF2B5EF4-FFF2-40B4-BE49-F238E27FC236}">
                <a16:creationId xmlns:a16="http://schemas.microsoft.com/office/drawing/2014/main" id="{64FC5292-3FF2-4BCB-8519-D8CA356A0F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" b="9571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997690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 Bus Garage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Shield, ND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494BD-4361-4652-A3F1-C9888175A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120258"/>
            <a:ext cx="2852090" cy="733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124D2E-0542-40FE-B98F-9D6A2BD53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12"/>
          <a:stretch/>
        </p:blipFill>
        <p:spPr>
          <a:xfrm>
            <a:off x="0" y="1143000"/>
            <a:ext cx="9143999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640474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271853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 Medical Clinic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Shield, 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34A7B-4224-42DC-9551-BE4DD19B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619"/>
            <a:ext cx="2852090" cy="733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3CFB6-F81A-4CC9-AD1C-1D677BCCB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5"/>
          <a:stretch/>
        </p:blipFill>
        <p:spPr bwMode="auto">
          <a:xfrm>
            <a:off x="0" y="1225618"/>
            <a:ext cx="9144000" cy="5632381"/>
          </a:xfrm>
          <a:prstGeom prst="rect">
            <a:avLst/>
          </a:prstGeom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35614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271853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 Post Office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Shield, 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34A7B-4224-42DC-9551-BE4DD19B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619"/>
            <a:ext cx="2852090" cy="73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5350A-6247-41F4-89DD-2503BE4CB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7864"/>
            <a:ext cx="9144000" cy="565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6552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271853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 Elder Center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Shield, 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34A7B-4224-42DC-9551-BE4DD19B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619"/>
            <a:ext cx="2852090" cy="733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F1B9B-82F7-4793-9B81-486E0D5E7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b="11722"/>
          <a:stretch/>
        </p:blipFill>
        <p:spPr>
          <a:xfrm>
            <a:off x="-739" y="1245594"/>
            <a:ext cx="9144739" cy="56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2496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271853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 Admin Building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White Shield, 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34A7B-4224-42DC-9551-BE4DD19B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8619"/>
            <a:ext cx="2852090" cy="73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D6EC5E-0D51-4393-B059-BAE4C8BF7A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" b="31225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4688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:\LCO- Housing Modernization\Phase 1\Photos\Phase 1 Houses\13288 Bacon Sq\9-30-16\IMG_3001.JPG">
            <a:extLst>
              <a:ext uri="{FF2B5EF4-FFF2-40B4-BE49-F238E27FC236}">
                <a16:creationId xmlns:a16="http://schemas.microsoft.com/office/drawing/2014/main" id="{9A012796-58CD-4C9F-BE4F-23D3DE9DE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2999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LCO HOUSING MODERNIZATION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Hayward, WI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22C2A-BCE8-4EDF-B705-2AAF4B7EC7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3641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8" y="339589"/>
            <a:ext cx="4740031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WHO IS WOODSTONE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F10A7-5619-40E4-B7D7-1F6053DAA4B4}"/>
              </a:ext>
            </a:extLst>
          </p:cNvPr>
          <p:cNvSpPr txBox="1"/>
          <p:nvPr/>
        </p:nvSpPr>
        <p:spPr>
          <a:xfrm>
            <a:off x="-152400" y="1412197"/>
            <a:ext cx="6248399" cy="357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0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Many different types of projects:</a:t>
            </a:r>
          </a:p>
          <a:p>
            <a:pPr marL="7429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Schools</a:t>
            </a:r>
          </a:p>
          <a:p>
            <a:pPr marL="7429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Health Care</a:t>
            </a:r>
          </a:p>
          <a:p>
            <a:pPr marL="7429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Retail</a:t>
            </a:r>
          </a:p>
          <a:p>
            <a:pPr marL="7429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Industrial</a:t>
            </a:r>
          </a:p>
          <a:p>
            <a:pPr marL="7429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Restaurants</a:t>
            </a:r>
          </a:p>
          <a:p>
            <a:pPr marL="7429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Single and Multi-Family Housing</a:t>
            </a:r>
          </a:p>
          <a:p>
            <a:pPr marL="7429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Gaming</a:t>
            </a:r>
          </a:p>
          <a:p>
            <a:pPr marL="7429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Government </a:t>
            </a:r>
          </a:p>
          <a:p>
            <a:pPr marL="742950" marR="0" lvl="0" indent="-285750" algn="l" defTabSz="914400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Tribal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63220-8973-4EC9-BC4D-608D5F085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39939"/>
            <a:ext cx="3279531" cy="2463292"/>
          </a:xfrm>
          <a:prstGeom prst="rect">
            <a:avLst/>
          </a:prstGeom>
          <a:ln w="9525">
            <a:solidFill>
              <a:srgbClr val="0C0C0C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EA89A74-889F-481B-B01D-C21AA208F5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r="1970" b="4027"/>
          <a:stretch/>
        </p:blipFill>
        <p:spPr>
          <a:xfrm>
            <a:off x="5562600" y="1573147"/>
            <a:ext cx="3279531" cy="2225805"/>
          </a:xfrm>
          <a:prstGeom prst="rect">
            <a:avLst/>
          </a:prstGeom>
          <a:ln>
            <a:solidFill>
              <a:srgbClr val="0C0C0C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88839-20BF-4A66-8308-D8C459BA8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113762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2688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:\LCO- Housing Modernization\Phase 1\Photos\Phase 1 Houses\13288 Bacon Sq\10-27-16\IMG_3243.JPG">
            <a:extLst>
              <a:ext uri="{FF2B5EF4-FFF2-40B4-BE49-F238E27FC236}">
                <a16:creationId xmlns:a16="http://schemas.microsoft.com/office/drawing/2014/main" id="{12203E68-4E0D-4B87-BC46-A35381715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2999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LCO HOUSING MODERNIZATION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Hayward, WI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9FB24-0E14-45E3-A14C-DC4369C82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39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5601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:\LCO- Housing Modernization\Phase 1\Photos\Phase 1 Houses\13288 Bacon Sq\12-23-16\20161222_160551_resized.jpg">
            <a:extLst>
              <a:ext uri="{FF2B5EF4-FFF2-40B4-BE49-F238E27FC236}">
                <a16:creationId xmlns:a16="http://schemas.microsoft.com/office/drawing/2014/main" id="{7AC7ED3E-A98E-476A-8388-9EDE5C4C6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7"/>
          <a:stretch/>
        </p:blipFill>
        <p:spPr bwMode="auto">
          <a:xfrm>
            <a:off x="-1" y="1143000"/>
            <a:ext cx="9153883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301869" y="170840"/>
            <a:ext cx="5363486" cy="632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LCO HOUSING MODERNIZATION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Hayward, WI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0E57C0-CC30-4B5A-9828-BEF3001D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87284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St. Croix Ceremonial Drum Building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Webster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, WI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A30B5-6659-424C-A3AA-A67774E9C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66" y="113762"/>
            <a:ext cx="2852090" cy="733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1E2D9-BE68-4A84-AE90-EED3E2FA3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146698"/>
            <a:ext cx="9144000" cy="57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2879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Mistequa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 Hotel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Chewelah, </a:t>
            </a: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A30B5-6659-424C-A3AA-A67774E9C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66" y="113762"/>
            <a:ext cx="2852090" cy="73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BFB4E-6CC7-46DF-960C-A5BC0BED3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70" y="1154317"/>
            <a:ext cx="9123630" cy="57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9044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07509"/>
            <a:ext cx="9144000" cy="309804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solidFill>
                  <a:srgbClr val="A80000"/>
                </a:solidFill>
                <a:effectLst/>
                <a:latin typeface="Century Gothic" panose="020B0502020202020204" pitchFamily="34" charset="0"/>
                <a:cs typeface="Tahoma" pitchFamily="34" charset="0"/>
              </a:rPr>
              <a:t>JOB FAIRS AND MATTER OF RESPECT LUNCHEONS</a:t>
            </a:r>
          </a:p>
        </p:txBody>
      </p:sp>
    </p:spTree>
    <p:extLst>
      <p:ext uri="{BB962C8B-B14F-4D97-AF65-F5344CB8AC3E}">
        <p14:creationId xmlns:p14="http://schemas.microsoft.com/office/powerpoint/2010/main" val="266623424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62585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JOB FAIRS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88FF07-365F-4FB0-8EA7-D25025EC435C}"/>
              </a:ext>
            </a:extLst>
          </p:cNvPr>
          <p:cNvSpPr txBox="1"/>
          <p:nvPr/>
        </p:nvSpPr>
        <p:spPr>
          <a:xfrm>
            <a:off x="441569" y="2057400"/>
            <a:ext cx="840056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1825" indent="-6318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a maximum </a:t>
            </a:r>
            <a:r>
              <a:rPr lang="en-US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opportunity </a:t>
            </a:r>
            <a: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Native American involvement.</a:t>
            </a:r>
            <a:b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31825" indent="-6318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 or </a:t>
            </a:r>
            <a:r>
              <a:rPr lang="en-US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exceed employment goals </a:t>
            </a:r>
            <a: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 Tribe. </a:t>
            </a:r>
            <a:b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31825" indent="-6318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 further the economic development of Tribal members.</a:t>
            </a:r>
            <a:br>
              <a:rPr lang="en-US" dirty="0">
                <a:solidFill>
                  <a:srgbClr val="C0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solidFill>
                <a:srgbClr val="C0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b="1" dirty="0">
              <a:solidFill>
                <a:schemeClr val="bg1">
                  <a:lumMod val="10000"/>
                </a:schemeClr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90B07-0068-42E7-B6DF-EC5C47F3153C}"/>
              </a:ext>
            </a:extLst>
          </p:cNvPr>
          <p:cNvSpPr txBox="1"/>
          <p:nvPr/>
        </p:nvSpPr>
        <p:spPr>
          <a:xfrm>
            <a:off x="1143000" y="1304436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Approach to Native American Employment</a:t>
            </a:r>
            <a:endParaRPr lang="en-US" sz="2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02A1C-13A9-4D38-B115-1619AC361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096" y="4000545"/>
            <a:ext cx="3981033" cy="2517866"/>
          </a:xfrm>
          <a:prstGeom prst="rect">
            <a:avLst/>
          </a:prstGeom>
          <a:ln w="12700">
            <a:solidFill>
              <a:schemeClr val="bg1">
                <a:lumMod val="1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0F0C8B-42B2-494A-8ED4-4770AA292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41" y="111036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4163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62585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JOB FAIRS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88FF07-365F-4FB0-8EA7-D25025EC435C}"/>
              </a:ext>
            </a:extLst>
          </p:cNvPr>
          <p:cNvSpPr txBox="1"/>
          <p:nvPr/>
        </p:nvSpPr>
        <p:spPr>
          <a:xfrm>
            <a:off x="343439" y="1577444"/>
            <a:ext cx="840056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	Work with the Tribe to determine what opportunities are available 	in the project for </a:t>
            </a:r>
            <a:r>
              <a:rPr lang="en-US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training, employment, and sub contracting</a:t>
            </a:r>
            <a: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	Create a </a:t>
            </a:r>
            <a:r>
              <a:rPr lang="en-US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specific action plan </a:t>
            </a:r>
            <a: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would outline 	opportunities.  This would enable the maximum number of Tribal 	Members to take advantage of the program.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	Ensure that the Tribe’s money is going into the households of your 	Members.</a:t>
            </a:r>
          </a:p>
          <a:p>
            <a:endParaRPr lang="en-US" b="1" dirty="0">
              <a:solidFill>
                <a:schemeClr val="bg1">
                  <a:lumMod val="10000"/>
                </a:schemeClr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90B07-0068-42E7-B6DF-EC5C47F3153C}"/>
              </a:ext>
            </a:extLst>
          </p:cNvPr>
          <p:cNvSpPr txBox="1"/>
          <p:nvPr/>
        </p:nvSpPr>
        <p:spPr>
          <a:xfrm>
            <a:off x="1143000" y="1304436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Approach to Native American Employment</a:t>
            </a:r>
            <a:endParaRPr lang="en-US" sz="2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DBBA6-F4DA-4F02-8BC9-D2F2EB56E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549" y="4118705"/>
            <a:ext cx="3408452" cy="2568455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E90F0D-8C8E-4573-A0A7-EA462AD45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11" y="226675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666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62585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JOB FAIRS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4CE5BF-F35D-4C1E-903D-E758A20D22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15" y="170840"/>
            <a:ext cx="2458916" cy="63266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22D8451D-DDD2-475B-A0E6-8D425A1D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003810"/>
            <a:ext cx="4887491" cy="45146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E90B07-0068-42E7-B6DF-EC5C47F3153C}"/>
              </a:ext>
            </a:extLst>
          </p:cNvPr>
          <p:cNvSpPr txBox="1"/>
          <p:nvPr/>
        </p:nvSpPr>
        <p:spPr>
          <a:xfrm>
            <a:off x="1143000" y="1304436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Approach to Native American Employment</a:t>
            </a:r>
            <a:endParaRPr lang="en-US" sz="2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5A12D6-2A4E-4E6B-AD33-760E4080E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258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4766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E199D4-4D64-4B47-A409-3AFBE8A2F507}"/>
              </a:ext>
            </a:extLst>
          </p:cNvPr>
          <p:cNvSpPr txBox="1"/>
          <p:nvPr/>
        </p:nvSpPr>
        <p:spPr>
          <a:xfrm>
            <a:off x="-18495" y="260848"/>
            <a:ext cx="522922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JOB FAIRS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  <a:p>
            <a:pPr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Swis721 BdEx BT" charset="0"/>
              <a:cs typeface="Arial" panose="020B0604020202020204" pitchFamily="34" charset="0"/>
              <a:sym typeface="Swis721 BdEx B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1A3561-C38B-45D4-9D81-847CCE205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" y="951361"/>
            <a:ext cx="5050355" cy="322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EACC42-DCCF-4742-BF3B-F82A3729748F}"/>
              </a:ext>
            </a:extLst>
          </p:cNvPr>
          <p:cNvCxnSpPr>
            <a:cxnSpLocks/>
          </p:cNvCxnSpPr>
          <p:nvPr/>
        </p:nvCxnSpPr>
        <p:spPr>
          <a:xfrm flipV="1">
            <a:off x="-18495" y="733836"/>
            <a:ext cx="9126245" cy="76200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26B88BC-F24C-44D8-AACC-BCC310DF8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282954"/>
            <a:ext cx="5262905" cy="253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D57413-1214-4815-A033-4AFC279285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229" y="137223"/>
            <a:ext cx="2088171" cy="5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8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6B88BC-F24C-44D8-AACC-BCC310DF8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88" y="1248509"/>
            <a:ext cx="5435757" cy="301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E199D4-4D64-4B47-A409-3AFBE8A2F507}"/>
              </a:ext>
            </a:extLst>
          </p:cNvPr>
          <p:cNvSpPr txBox="1"/>
          <p:nvPr/>
        </p:nvSpPr>
        <p:spPr>
          <a:xfrm>
            <a:off x="0" y="433455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JOB FAIRS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EACC42-DCCF-4742-BF3B-F82A3729748F}"/>
              </a:ext>
            </a:extLst>
          </p:cNvPr>
          <p:cNvCxnSpPr>
            <a:cxnSpLocks/>
          </p:cNvCxnSpPr>
          <p:nvPr/>
        </p:nvCxnSpPr>
        <p:spPr>
          <a:xfrm>
            <a:off x="0" y="895120"/>
            <a:ext cx="9144000" cy="0"/>
          </a:xfrm>
          <a:prstGeom prst="line">
            <a:avLst/>
          </a:prstGeom>
          <a:ln w="101600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9C62011-8FDC-4EA8-8B55-2E0D155D4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816">
            <a:off x="542890" y="2488796"/>
            <a:ext cx="3556796" cy="3556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CD6518-24FA-4319-B8A6-CC50E74A8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0153"/>
            <a:ext cx="2717345" cy="69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8" y="339589"/>
            <a:ext cx="5502031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WOODSTONE APPROACH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161CF2-AFD3-4246-94E9-B5BDEFA46E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850" y="847588"/>
            <a:ext cx="8086299" cy="5025371"/>
          </a:xfrm>
          <a:noFill/>
        </p:spPr>
        <p:txBody>
          <a:bodyPr/>
          <a:lstStyle/>
          <a:p>
            <a:pPr>
              <a:buNone/>
            </a:pPr>
            <a:endParaRPr lang="en-US" dirty="0">
              <a:solidFill>
                <a:srgbClr val="C00000"/>
              </a:solidFill>
            </a:endParaRPr>
          </a:p>
          <a:p>
            <a:r>
              <a:rPr lang="en-US" sz="2000" b="1" i="1" dirty="0">
                <a:latin typeface="Century Gothic" panose="020B0502020202020204" pitchFamily="34" charset="0"/>
              </a:rPr>
              <a:t>We have industry experts on our team that will work closely with your team.  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These experts will work with your Tribe to achieve the goals you envision while respecting your sovereign status, leadership, and members.</a:t>
            </a:r>
            <a:endParaRPr lang="en-US" sz="18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b="1" i="1" dirty="0" err="1">
                <a:latin typeface="Century Gothic" panose="020B0502020202020204" pitchFamily="34" charset="0"/>
              </a:rPr>
              <a:t>Woodstone’s</a:t>
            </a:r>
            <a:r>
              <a:rPr lang="en-US" sz="2000" b="1" i="1" dirty="0">
                <a:latin typeface="Century Gothic" panose="020B0502020202020204" pitchFamily="34" charset="0"/>
              </a:rPr>
              <a:t> process is built on respect.</a:t>
            </a:r>
            <a:r>
              <a:rPr lang="en-US" sz="2000" dirty="0"/>
              <a:t> 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We demonstrate this respect for the tribe by placing special emphasis on building a consensus between the tribe’s project leaders and Woodstone personnel.  </a:t>
            </a:r>
            <a:br>
              <a:rPr lang="en-US" sz="1400" dirty="0">
                <a:latin typeface="Century Gothic" panose="020B0502020202020204" pitchFamily="34" charset="0"/>
              </a:rPr>
            </a:br>
            <a:endParaRPr lang="en-US" sz="1400" dirty="0">
              <a:latin typeface="Century Gothic" panose="020B0502020202020204" pitchFamily="34" charset="0"/>
            </a:endParaRPr>
          </a:p>
          <a:p>
            <a:pPr lvl="1"/>
            <a:r>
              <a:rPr lang="en-US" sz="1400" dirty="0" err="1">
                <a:latin typeface="Century Gothic" panose="020B0502020202020204" pitchFamily="34" charset="0"/>
              </a:rPr>
              <a:t>Woodstone</a:t>
            </a:r>
            <a:r>
              <a:rPr lang="en-US" sz="1400" dirty="0">
                <a:latin typeface="Century Gothic" panose="020B0502020202020204" pitchFamily="34" charset="0"/>
              </a:rPr>
              <a:t> sees respect for its tribal partners as fundamental to the process of construction. </a:t>
            </a:r>
            <a:r>
              <a:rPr lang="en-US" sz="1400" b="1" i="1" dirty="0">
                <a:latin typeface="Century Gothic" panose="020B0502020202020204" pitchFamily="34" charset="0"/>
              </a:rPr>
              <a:t>This entails respect for the tribe’s sovereign status including, but not limited to:</a:t>
            </a:r>
            <a:br>
              <a:rPr lang="en-US" sz="1400" b="1" i="1" dirty="0">
                <a:latin typeface="Century Gothic" panose="020B0502020202020204" pitchFamily="34" charset="0"/>
              </a:rPr>
            </a:br>
            <a:endParaRPr lang="en-US" sz="1400" dirty="0">
              <a:latin typeface="Century Gothic" panose="020B0502020202020204" pitchFamily="34" charset="0"/>
            </a:endParaRPr>
          </a:p>
          <a:p>
            <a:pPr lvl="3"/>
            <a:r>
              <a:rPr lang="en-US" sz="1400" b="1" dirty="0">
                <a:latin typeface="Century Gothic" panose="020B0502020202020204" pitchFamily="34" charset="0"/>
              </a:rPr>
              <a:t>Respect for the tribe’s culture and traditions </a:t>
            </a:r>
            <a:endParaRPr lang="en-US" sz="700" dirty="0">
              <a:latin typeface="Century Gothic" panose="020B0502020202020204" pitchFamily="34" charset="0"/>
            </a:endParaRPr>
          </a:p>
          <a:p>
            <a:pPr lvl="3"/>
            <a:r>
              <a:rPr lang="en-US" sz="1400" b="1" dirty="0">
                <a:latin typeface="Century Gothic" panose="020B0502020202020204" pitchFamily="34" charset="0"/>
              </a:rPr>
              <a:t>Respect for the tribe’s natural and human resources</a:t>
            </a:r>
            <a:r>
              <a:rPr lang="en-US" sz="1400" dirty="0">
                <a:latin typeface="Century Gothic" panose="020B0502020202020204" pitchFamily="34" charset="0"/>
              </a:rPr>
              <a:t>  </a:t>
            </a:r>
          </a:p>
          <a:p>
            <a:pPr lvl="3"/>
            <a:r>
              <a:rPr lang="en-US" sz="1400" b="1" dirty="0">
                <a:latin typeface="Century Gothic" panose="020B0502020202020204" pitchFamily="34" charset="0"/>
              </a:rPr>
              <a:t>Respect for all tribal employment</a:t>
            </a:r>
            <a:endParaRPr lang="en-US" sz="300" b="1" dirty="0">
              <a:latin typeface="Century Gothic" panose="020B0502020202020204" pitchFamily="34" charset="0"/>
            </a:endParaRPr>
          </a:p>
          <a:p>
            <a:pPr lvl="3"/>
            <a:r>
              <a:rPr lang="en-US" sz="1400" b="1" dirty="0">
                <a:latin typeface="Century Gothic" panose="020B0502020202020204" pitchFamily="34" charset="0"/>
              </a:rPr>
              <a:t>Respect for the tribe’s courts</a:t>
            </a:r>
          </a:p>
          <a:p>
            <a:pPr lvl="2"/>
            <a:endParaRPr lang="en-US" sz="12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lvl="3"/>
            <a:endParaRPr lang="en-US" sz="10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en-US" sz="18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lvl="0"/>
            <a:endParaRPr lang="en-US" sz="20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EA98B8-C284-42DB-862D-F5D4ED918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881" y="182487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5799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ickj.WBI\Desktop\Matter of Respect Photos\Omak\IMG_2202.JPG">
            <a:extLst>
              <a:ext uri="{FF2B5EF4-FFF2-40B4-BE49-F238E27FC236}">
                <a16:creationId xmlns:a16="http://schemas.microsoft.com/office/drawing/2014/main" id="{55BADF40-72BD-4E21-9F82-D7CE2C65F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 b="42710"/>
          <a:stretch/>
        </p:blipFill>
        <p:spPr bwMode="auto">
          <a:xfrm>
            <a:off x="1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50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62585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Safety &amp; Matter of Respect Luncheon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D2764-C31A-44F4-B935-31E42AD76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12282"/>
            <a:ext cx="2857842" cy="7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0100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A9B969-A2F1-43F7-803A-AB1F37CEB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6857999"/>
          </a:xfrm>
          <a:prstGeom prst="rect">
            <a:avLst/>
          </a:prstGeom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62585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Safety &amp; Matter of Respect Luncheon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82A2E7-927D-4249-AF7C-FE40B0B15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39095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4762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nickj.WBI\Desktop\Matter of Respect Photos\Omak\IMG_3935.JPG">
            <a:extLst>
              <a:ext uri="{FF2B5EF4-FFF2-40B4-BE49-F238E27FC236}">
                <a16:creationId xmlns:a16="http://schemas.microsoft.com/office/drawing/2014/main" id="{468E6AF4-18E0-4161-8612-65C6312FF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3"/>
          <a:stretch/>
        </p:blipFill>
        <p:spPr bwMode="auto">
          <a:xfrm>
            <a:off x="-1" y="1128712"/>
            <a:ext cx="9225133" cy="57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62585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Safety &amp; Matter of Respect Luncheon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D9117-5EB8-404F-B1F9-B73EA46E4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58257"/>
            <a:ext cx="2852090" cy="733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649C8A-C122-4D3D-AC39-2A440667A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39095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9423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07509"/>
            <a:ext cx="9144000" cy="309804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solidFill>
                  <a:srgbClr val="A80000"/>
                </a:solidFill>
                <a:effectLst/>
                <a:latin typeface="Century Gothic" panose="020B0502020202020204" pitchFamily="34" charset="0"/>
                <a:cs typeface="Tahoma" pitchFamily="34" charset="0"/>
              </a:rPr>
              <a:t>TRIBAL HIRING SUCCESS</a:t>
            </a:r>
          </a:p>
        </p:txBody>
      </p:sp>
    </p:spTree>
    <p:extLst>
      <p:ext uri="{BB962C8B-B14F-4D97-AF65-F5344CB8AC3E}">
        <p14:creationId xmlns:p14="http://schemas.microsoft.com/office/powerpoint/2010/main" val="1977015472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10695" y="1078092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8" y="339589"/>
            <a:ext cx="5806831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TRIBAL HIRING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Swis721 BdEx BT" charset="0"/>
              <a:cs typeface="Swis721 BdEx BT" charset="0"/>
              <a:sym typeface="Swis721 BdEx BT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57E247C-F96B-41B0-ABE6-D05C4A1B5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0072" y="1676400"/>
            <a:ext cx="2500041" cy="1481365"/>
          </a:xfrm>
          <a:prstGeom prst="rect">
            <a:avLst/>
          </a:prstGeom>
          <a:noFill/>
          <a:ln w="12700">
            <a:solidFill>
              <a:schemeClr val="bg1">
                <a:lumMod val="10000"/>
              </a:schemeClr>
            </a:solidFill>
            <a:miter lim="800000"/>
            <a:headEnd/>
            <a:tailEnd/>
          </a:ln>
          <a:effectLst>
            <a:outerShdw blurRad="12700" sx="1000" sy="1000" rotWithShape="0">
              <a:srgbClr val="7030A0">
                <a:lumMod val="50000"/>
              </a:srgbClr>
            </a:outerShdw>
          </a:effectLst>
          <a:scene3d>
            <a:camera prst="perspectiveRelaxed">
              <a:rot lat="21594000" lon="0" rev="0"/>
            </a:camera>
            <a:lightRig rig="threePt" dir="t"/>
          </a:scene3d>
        </p:spPr>
      </p:pic>
      <p:pic>
        <p:nvPicPr>
          <p:cNvPr id="17" name="Picture 2" descr="J:\Shoshone Casino 2015\Photos\Professional Finished Photos\11-2016 Shoshone Rose 22c.jpg">
            <a:extLst>
              <a:ext uri="{FF2B5EF4-FFF2-40B4-BE49-F238E27FC236}">
                <a16:creationId xmlns:a16="http://schemas.microsoft.com/office/drawing/2014/main" id="{1DBB5CC6-2D1E-40A9-9C0B-843682982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r="5073"/>
          <a:stretch/>
        </p:blipFill>
        <p:spPr bwMode="auto">
          <a:xfrm>
            <a:off x="4702286" y="3394774"/>
            <a:ext cx="2727454" cy="1455730"/>
          </a:xfrm>
          <a:prstGeom prst="rect">
            <a:avLst/>
          </a:prstGeom>
          <a:noFill/>
          <a:ln w="12700">
            <a:solidFill>
              <a:schemeClr val="bg1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029234-B252-48F4-9021-A99BD596E6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30699" r="4024" b="8817"/>
          <a:stretch/>
        </p:blipFill>
        <p:spPr bwMode="auto">
          <a:xfrm>
            <a:off x="4724400" y="5210093"/>
            <a:ext cx="2743200" cy="1546079"/>
          </a:xfrm>
          <a:prstGeom prst="rect">
            <a:avLst/>
          </a:prstGeom>
          <a:noFill/>
          <a:ln w="12700">
            <a:solidFill>
              <a:schemeClr val="bg1">
                <a:lumMod val="1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DDD5538-7D75-449A-89C3-A302F296C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8459" t="36016" r="26787" b="19326"/>
          <a:stretch/>
        </p:blipFill>
        <p:spPr bwMode="auto">
          <a:xfrm>
            <a:off x="380072" y="3394774"/>
            <a:ext cx="2500041" cy="1660564"/>
          </a:xfrm>
          <a:prstGeom prst="rect">
            <a:avLst/>
          </a:prstGeom>
          <a:noFill/>
          <a:ln w="12700">
            <a:solidFill>
              <a:schemeClr val="bg1">
                <a:lumMod val="1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73552C-B9ED-4B19-B901-CB38B0E988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30" b="25062"/>
          <a:stretch/>
        </p:blipFill>
        <p:spPr>
          <a:xfrm>
            <a:off x="343150" y="5261649"/>
            <a:ext cx="2578029" cy="1481365"/>
          </a:xfrm>
          <a:prstGeom prst="rect">
            <a:avLst/>
          </a:prstGeom>
          <a:ln w="12700">
            <a:solidFill>
              <a:schemeClr val="bg1">
                <a:lumMod val="10000"/>
              </a:schemeClr>
            </a:solidFill>
          </a:ln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E43839F-2663-4468-A6FA-47B8A00F7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14730" r="5888" b="9036"/>
          <a:stretch/>
        </p:blipFill>
        <p:spPr bwMode="auto">
          <a:xfrm>
            <a:off x="4702286" y="1680399"/>
            <a:ext cx="2743200" cy="1568451"/>
          </a:xfrm>
          <a:prstGeom prst="rect">
            <a:avLst/>
          </a:prstGeom>
          <a:noFill/>
          <a:ln w="12700">
            <a:solidFill>
              <a:schemeClr val="bg1">
                <a:lumMod val="10000"/>
              </a:schemeClr>
            </a:solidFill>
            <a:miter lim="800000"/>
            <a:headEnd/>
            <a:tailEnd/>
          </a:ln>
          <a:effectLst>
            <a:outerShdw blurRad="12700" sx="1000" sy="1000" rotWithShape="0">
              <a:srgbClr val="7030A0">
                <a:lumMod val="50000"/>
              </a:srgbClr>
            </a:outerShdw>
          </a:effectLst>
          <a:scene3d>
            <a:camera prst="perspectiveRelaxed">
              <a:rot lat="21594000" lon="0" rev="0"/>
            </a:camera>
            <a:lightRig rig="threePt" dir="t"/>
          </a:scene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231D26-6A7C-48F1-ABCF-C5BBAA7525D0}"/>
              </a:ext>
            </a:extLst>
          </p:cNvPr>
          <p:cNvSpPr txBox="1"/>
          <p:nvPr/>
        </p:nvSpPr>
        <p:spPr>
          <a:xfrm>
            <a:off x="2921000" y="2171983"/>
            <a:ext cx="180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Tahoma" pitchFamily="34" charset="0"/>
              </a:rPr>
              <a:t>Red Lake 52%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24655B-B847-4059-AFA4-3B59E55F4498}"/>
              </a:ext>
            </a:extLst>
          </p:cNvPr>
          <p:cNvSpPr txBox="1"/>
          <p:nvPr/>
        </p:nvSpPr>
        <p:spPr>
          <a:xfrm>
            <a:off x="7428085" y="2149298"/>
            <a:ext cx="180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Tahoma" pitchFamily="34" charset="0"/>
              </a:rPr>
              <a:t>Warroad 47%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1008B3-4458-45A6-946C-D9708FC40C7F}"/>
              </a:ext>
            </a:extLst>
          </p:cNvPr>
          <p:cNvSpPr txBox="1"/>
          <p:nvPr/>
        </p:nvSpPr>
        <p:spPr>
          <a:xfrm>
            <a:off x="2861026" y="3720854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Tahoma" pitchFamily="34" charset="0"/>
              </a:rPr>
              <a:t>Legendary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Tahoma" pitchFamily="34" charset="0"/>
              </a:rPr>
              <a:t>Waters 67%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04AFE7-9A60-44F0-9F0F-181AEA965A67}"/>
              </a:ext>
            </a:extLst>
          </p:cNvPr>
          <p:cNvSpPr txBox="1"/>
          <p:nvPr/>
        </p:nvSpPr>
        <p:spPr>
          <a:xfrm>
            <a:off x="7467600" y="3751633"/>
            <a:ext cx="180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Tahoma" pitchFamily="34" charset="0"/>
              </a:rPr>
              <a:t>Shoshone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Tahoma" pitchFamily="34" charset="0"/>
              </a:rPr>
              <a:t>Rose 42%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41089-41BB-4C68-B333-1F61C4ADAE44}"/>
              </a:ext>
            </a:extLst>
          </p:cNvPr>
          <p:cNvSpPr txBox="1"/>
          <p:nvPr/>
        </p:nvSpPr>
        <p:spPr>
          <a:xfrm>
            <a:off x="2921000" y="5726668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Tahoma" pitchFamily="34" charset="0"/>
              </a:rPr>
              <a:t>Ohiya 46%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D129FC-4AC6-40B3-934D-CA47BB17B8F7}"/>
              </a:ext>
            </a:extLst>
          </p:cNvPr>
          <p:cNvSpPr txBox="1"/>
          <p:nvPr/>
        </p:nvSpPr>
        <p:spPr>
          <a:xfrm>
            <a:off x="7428085" y="5726668"/>
            <a:ext cx="180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Tahoma" pitchFamily="34" charset="0"/>
              </a:rPr>
              <a:t>Omak 69%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9438F4-DF63-4363-AAE0-CEDDFFB08A7F}"/>
              </a:ext>
            </a:extLst>
          </p:cNvPr>
          <p:cNvSpPr txBox="1"/>
          <p:nvPr/>
        </p:nvSpPr>
        <p:spPr>
          <a:xfrm>
            <a:off x="314870" y="1265808"/>
            <a:ext cx="6009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Tahoma" pitchFamily="34" charset="0"/>
              </a:rPr>
              <a:t>% of Tribal Employment of Non-Core Crew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4F3FFA9-1A63-436B-B6C2-4523916D54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342" y="187559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2851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07509"/>
            <a:ext cx="9144000" cy="309804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solidFill>
                  <a:srgbClr val="A80000"/>
                </a:solidFill>
                <a:effectLst/>
                <a:latin typeface="Century Gothic" panose="020B0502020202020204" pitchFamily="34" charset="0"/>
                <a:cs typeface="Tahoma" pitchFamily="34" charset="0"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166773424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ickj.WBI\Desktop\Pages from Complete Response 2-13-15.jpg">
            <a:extLst>
              <a:ext uri="{FF2B5EF4-FFF2-40B4-BE49-F238E27FC236}">
                <a16:creationId xmlns:a16="http://schemas.microsoft.com/office/drawing/2014/main" id="{E81B10E9-CC6F-446C-ACA7-6EB0027DF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6119" b="25952"/>
          <a:stretch/>
        </p:blipFill>
        <p:spPr bwMode="auto">
          <a:xfrm>
            <a:off x="3543764" y="1165785"/>
            <a:ext cx="5600236" cy="53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62585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Tribal Employment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78132E1-E2C1-4D6D-8634-6FB8B43E37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1569" y="1324535"/>
            <a:ext cx="3225556" cy="431142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entury Gothic" panose="020B0502020202020204" pitchFamily="34" charset="0"/>
                <a:cs typeface="Tahoma" pitchFamily="34" charset="0"/>
              </a:rPr>
              <a:t>Recommendation Letter from the Colville Tribe’s TERO Department</a:t>
            </a:r>
          </a:p>
          <a:p>
            <a:pPr eaLnBrk="1" hangingPunct="1">
              <a:spcBef>
                <a:spcPct val="0"/>
              </a:spcBef>
              <a:buFont typeface="Wingdings 3" charset="2"/>
              <a:buNone/>
            </a:pPr>
            <a:endParaRPr lang="en-US" sz="2400" b="1" dirty="0">
              <a:solidFill>
                <a:srgbClr val="A80000"/>
              </a:solidFill>
              <a:latin typeface="Times New Roman" pitchFamily="18" charset="0"/>
              <a:ea typeface="ヒラギノ角ゴ ProN W6" charset="0"/>
              <a:cs typeface="Times New Roman" pitchFamily="18" charset="0"/>
              <a:sym typeface="Swis721 BdEx BT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68C5B-812C-4129-9967-555E431A7C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341" y="108156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6263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LETTERS OF RECOMMENDATION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4BB04B-5816-4C97-B979-DD3937F24AD1}"/>
              </a:ext>
            </a:extLst>
          </p:cNvPr>
          <p:cNvSpPr/>
          <p:nvPr/>
        </p:nvSpPr>
        <p:spPr>
          <a:xfrm>
            <a:off x="194732" y="1449195"/>
            <a:ext cx="3948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530" marR="0" lvl="0" indent="0" algn="l" defTabSz="9144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+mn-cs"/>
              </a:rPr>
              <a:t>Shakopee Mdewakanton Sioux Community </a:t>
            </a:r>
          </a:p>
        </p:txBody>
      </p:sp>
      <p:pic>
        <p:nvPicPr>
          <p:cNvPr id="7" name="Picture 6" descr="SMSC Letter of Recommendation 9-14-11.jpg">
            <a:extLst>
              <a:ext uri="{FF2B5EF4-FFF2-40B4-BE49-F238E27FC236}">
                <a16:creationId xmlns:a16="http://schemas.microsoft.com/office/drawing/2014/main" id="{6656945F-4879-4F99-A96D-289D0C2168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16250"/>
          <a:stretch/>
        </p:blipFill>
        <p:spPr>
          <a:xfrm>
            <a:off x="4248555" y="1329742"/>
            <a:ext cx="4485870" cy="5141044"/>
          </a:xfrm>
          <a:prstGeom prst="rect">
            <a:avLst/>
          </a:prstGeom>
          <a:ln w="3175">
            <a:solidFill>
              <a:srgbClr val="0C0C0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19AB7-BB90-49FD-A813-BC8459898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03584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4997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36348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LETTERS OF RECOMMENDATION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4BB04B-5816-4C97-B979-DD3937F24AD1}"/>
              </a:ext>
            </a:extLst>
          </p:cNvPr>
          <p:cNvSpPr/>
          <p:nvPr/>
        </p:nvSpPr>
        <p:spPr>
          <a:xfrm>
            <a:off x="194732" y="1449195"/>
            <a:ext cx="3948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530" marR="0" lvl="0" indent="0" algn="l" defTabSz="9144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+mn-cs"/>
              </a:rPr>
              <a:t>Shakopee Mdewakanton Sioux Community </a:t>
            </a:r>
          </a:p>
        </p:txBody>
      </p:sp>
      <p:pic>
        <p:nvPicPr>
          <p:cNvPr id="9" name="Picture 3" descr="C:\Users\nickj.WBI\Desktop\Charley Vig rec.jpg">
            <a:extLst>
              <a:ext uri="{FF2B5EF4-FFF2-40B4-BE49-F238E27FC236}">
                <a16:creationId xmlns:a16="http://schemas.microsoft.com/office/drawing/2014/main" id="{9E3F9073-58BE-45D2-8A78-0CB0C0D00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1" r="4643" b="11292"/>
          <a:stretch/>
        </p:blipFill>
        <p:spPr bwMode="auto">
          <a:xfrm>
            <a:off x="4572000" y="1324535"/>
            <a:ext cx="4016518" cy="5057775"/>
          </a:xfrm>
          <a:prstGeom prst="rect">
            <a:avLst/>
          </a:prstGeom>
          <a:noFill/>
          <a:ln>
            <a:solidFill>
              <a:srgbClr val="0C0C0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2A4A5B-8269-4E40-A361-810CB536BD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3762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53659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9D728E-B709-4DFA-BDB2-14F3AA535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rcRect l="12838" r="991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61095" y="3398520"/>
            <a:ext cx="469872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anose="020B0502020202020204" pitchFamily="34" charset="0"/>
              </a:rPr>
              <a:t>Questions?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47A15C-E925-40B5-BE6E-E4A18970B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28600"/>
            <a:ext cx="440779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83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8" y="339589"/>
            <a:ext cx="5425831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WOODSTONE APPROACH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161CF2-AFD3-4246-94E9-B5BDEFA46E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850" y="1425970"/>
            <a:ext cx="8086299" cy="4006060"/>
          </a:xfrm>
          <a:noFill/>
        </p:spPr>
        <p:txBody>
          <a:bodyPr/>
          <a:lstStyle/>
          <a:p>
            <a:r>
              <a:rPr lang="en-US" sz="2000" b="1" i="1" dirty="0">
                <a:latin typeface="Century Gothic" panose="020B0502020202020204" pitchFamily="34" charset="0"/>
              </a:rPr>
              <a:t>Community Involvement </a:t>
            </a:r>
          </a:p>
          <a:p>
            <a:pPr lvl="1"/>
            <a:r>
              <a:rPr lang="en-US" sz="1600" dirty="0" err="1">
                <a:latin typeface="Century Gothic" panose="020B0502020202020204" pitchFamily="34" charset="0"/>
              </a:rPr>
              <a:t>Woodstone’s</a:t>
            </a:r>
            <a:r>
              <a:rPr lang="en-US" sz="1600" dirty="0">
                <a:latin typeface="Century Gothic" panose="020B0502020202020204" pitchFamily="34" charset="0"/>
              </a:rPr>
              <a:t> Philosophy is based on building long lasting relationships with the local community. We enjoy sharing the building progress with tribal members and even offer site tours on some job sites. </a:t>
            </a:r>
          </a:p>
          <a:p>
            <a:pPr lvl="2"/>
            <a:endParaRPr lang="en-US" sz="1800" b="1" i="1" dirty="0">
              <a:latin typeface="Century Gothic" panose="020B0502020202020204" pitchFamily="34" charset="0"/>
              <a:cs typeface="Tahoma" pitchFamily="34" charset="0"/>
            </a:endParaRPr>
          </a:p>
          <a:p>
            <a:r>
              <a:rPr lang="en-US" sz="2000" b="1" i="1" dirty="0">
                <a:latin typeface="Century Gothic" panose="020B0502020202020204" pitchFamily="34" charset="0"/>
              </a:rPr>
              <a:t>Tribal Employment (TERO)</a:t>
            </a:r>
          </a:p>
          <a:p>
            <a:pPr lvl="1"/>
            <a:r>
              <a:rPr lang="en-US" sz="1600" dirty="0">
                <a:latin typeface="Century Gothic" panose="020B0502020202020204" pitchFamily="34" charset="0"/>
                <a:cs typeface="Tahoma" pitchFamily="34" charset="0"/>
              </a:rPr>
              <a:t>Woodstone works with the local tribal workforce and subcontractors to ensure that the Tribe’s money is going into member households. </a:t>
            </a:r>
            <a:br>
              <a:rPr lang="en-US" sz="1600" dirty="0">
                <a:latin typeface="Century Gothic" panose="020B0502020202020204" pitchFamily="34" charset="0"/>
                <a:cs typeface="Tahoma" pitchFamily="34" charset="0"/>
              </a:rPr>
            </a:br>
            <a:endParaRPr lang="en-US" sz="1600" dirty="0">
              <a:latin typeface="Century Gothic" panose="020B0502020202020204" pitchFamily="34" charset="0"/>
              <a:cs typeface="Tahoma" pitchFamily="34" charset="0"/>
            </a:endParaRPr>
          </a:p>
          <a:p>
            <a:r>
              <a:rPr lang="en-US" sz="2000" b="1" i="1" dirty="0">
                <a:latin typeface="Century Gothic" panose="020B0502020202020204" pitchFamily="34" charset="0"/>
                <a:cs typeface="Tahoma" pitchFamily="34" charset="0"/>
              </a:rPr>
              <a:t>Site Safety</a:t>
            </a:r>
          </a:p>
          <a:p>
            <a:pPr lvl="1"/>
            <a:r>
              <a:rPr lang="en-US" sz="1600" dirty="0">
                <a:latin typeface="Century Gothic" panose="020B0502020202020204" pitchFamily="34" charset="0"/>
                <a:cs typeface="Tahoma" pitchFamily="34" charset="0"/>
              </a:rPr>
              <a:t>Safety is as critical to Woodstone operations as planning, scheduling, or billing. It is an integral part of our routine operations. Woodstone is committed to maintaining a safe and healthful workplace, and to protect the public against any potential hazards cause by our operations. </a:t>
            </a:r>
            <a:endParaRPr lang="en-US" sz="1600" dirty="0">
              <a:latin typeface="Century Gothic" panose="020B0502020202020204" pitchFamily="34" charset="0"/>
            </a:endParaRPr>
          </a:p>
          <a:p>
            <a:pPr lvl="1"/>
            <a:endParaRPr lang="en-US" sz="2000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en-US" sz="2400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109537" indent="0" algn="ctr">
              <a:buNone/>
            </a:pPr>
            <a:endParaRPr lang="en-US" sz="2400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109537" indent="0" algn="ctr">
              <a:buNone/>
            </a:pPr>
            <a:endParaRPr lang="en-US" sz="2400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109537" indent="0" algn="ctr">
              <a:buNone/>
            </a:pPr>
            <a:endParaRPr lang="en-US" sz="2400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lvl="2"/>
            <a:endParaRPr lang="en-US" sz="12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lvl="3"/>
            <a:endParaRPr lang="en-US" sz="10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en-US" sz="18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lvl="0"/>
            <a:endParaRPr lang="en-US" sz="20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552963-3527-4611-9DFF-65CC3E899A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8765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2895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/>
          </p:cNvSpPr>
          <p:nvPr/>
        </p:nvSpPr>
        <p:spPr bwMode="auto">
          <a:xfrm>
            <a:off x="0" y="985040"/>
            <a:ext cx="9144000" cy="157960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noFill/>
            <a:miter lim="800000"/>
            <a:headEnd type="none" w="med" len="med"/>
            <a:tailEnd type="none" w="med" len="med"/>
          </a:ln>
          <a:effectLst>
            <a:outerShdw dist="50799" dir="5400000" algn="ctr" rotWithShape="0">
              <a:schemeClr val="bg2">
                <a:alpha val="45000"/>
              </a:schemeClr>
            </a:outerShdw>
          </a:effec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441569" y="339589"/>
            <a:ext cx="5397256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wis721 BdEx BT" charset="0"/>
                <a:cs typeface="Swis721 BdEx BT" charset="0"/>
                <a:sym typeface="Swis721 BdEx BT" charset="0"/>
              </a:rPr>
              <a:t>WOODSTONE APPOACH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161CF2-AFD3-4246-94E9-B5BDEFA46E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850" y="1425970"/>
            <a:ext cx="8086299" cy="4006060"/>
          </a:xfrm>
          <a:noFill/>
        </p:spPr>
        <p:txBody>
          <a:bodyPr/>
          <a:lstStyle/>
          <a:p>
            <a:pPr marL="392113" lvl="1" indent="0" algn="ctr">
              <a:buNone/>
            </a:pPr>
            <a:r>
              <a:rPr lang="en-US" sz="3200" dirty="0">
                <a:latin typeface="Century Gothic" panose="020B0502020202020204" pitchFamily="34" charset="0"/>
              </a:rPr>
              <a:t>WOODSTONE’S PHILOSOPHY</a:t>
            </a:r>
          </a:p>
          <a:p>
            <a:pPr marL="392113" lvl="1" indent="0">
              <a:buNone/>
            </a:pPr>
            <a:endParaRPr lang="en-US" sz="2000" b="1" i="1" dirty="0">
              <a:latin typeface="Century Gothic" panose="020B0502020202020204" pitchFamily="34" charset="0"/>
            </a:endParaRPr>
          </a:p>
          <a:p>
            <a:pPr marL="392113" lvl="1" indent="0">
              <a:buNone/>
            </a:pPr>
            <a:endParaRPr lang="en-US" sz="2000" b="1" i="1" dirty="0">
              <a:latin typeface="Century Gothic" panose="020B0502020202020204" pitchFamily="34" charset="0"/>
            </a:endParaRPr>
          </a:p>
          <a:p>
            <a:pPr marL="392113" lvl="1" indent="0">
              <a:buNone/>
            </a:pPr>
            <a:endParaRPr lang="en-US" sz="2000" b="1" i="1" dirty="0">
              <a:latin typeface="Century Gothic" panose="020B0502020202020204" pitchFamily="34" charset="0"/>
            </a:endParaRPr>
          </a:p>
          <a:p>
            <a:pPr marL="109537" indent="0" algn="ctr">
              <a:buNone/>
            </a:pPr>
            <a:r>
              <a:rPr lang="en-US" sz="3200" b="1" i="1" dirty="0">
                <a:latin typeface="Century Gothic" panose="020B0502020202020204" pitchFamily="34" charset="0"/>
                <a:cs typeface="Tahoma" pitchFamily="34" charset="0"/>
              </a:rPr>
              <a:t>“Building buildings is easy,</a:t>
            </a:r>
          </a:p>
          <a:p>
            <a:pPr marL="109537" indent="0" algn="ctr">
              <a:buNone/>
            </a:pPr>
            <a:r>
              <a:rPr lang="en-US" sz="3200" b="1" i="1" dirty="0">
                <a:latin typeface="Century Gothic" panose="020B0502020202020204" pitchFamily="34" charset="0"/>
                <a:cs typeface="Tahoma" pitchFamily="34" charset="0"/>
              </a:rPr>
              <a:t>but what really matters in life </a:t>
            </a:r>
          </a:p>
          <a:p>
            <a:pPr marL="109537" indent="0" algn="ctr">
              <a:buNone/>
            </a:pPr>
            <a:r>
              <a:rPr lang="en-US" sz="3200" b="1" i="1" dirty="0">
                <a:latin typeface="Century Gothic" panose="020B0502020202020204" pitchFamily="34" charset="0"/>
                <a:cs typeface="Tahoma" pitchFamily="34" charset="0"/>
              </a:rPr>
              <a:t>is building people and relationships.”</a:t>
            </a:r>
          </a:p>
          <a:p>
            <a:pPr lvl="2"/>
            <a:endParaRPr lang="en-US" sz="1800" b="1" i="1" dirty="0">
              <a:latin typeface="Century Gothic" panose="020B0502020202020204" pitchFamily="34" charset="0"/>
            </a:endParaRPr>
          </a:p>
          <a:p>
            <a:pPr lvl="2"/>
            <a:endParaRPr lang="en-US" sz="1800" b="1" i="1" dirty="0">
              <a:latin typeface="Century Gothic" panose="020B0502020202020204" pitchFamily="34" charset="0"/>
            </a:endParaRPr>
          </a:p>
          <a:p>
            <a:pPr marL="109537" indent="0" algn="ctr">
              <a:buNone/>
            </a:pPr>
            <a:endParaRPr lang="en-US" sz="2400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109537" indent="0" algn="ctr">
              <a:buNone/>
            </a:pPr>
            <a:endParaRPr lang="en-US" sz="2400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109537" indent="0" algn="ctr">
              <a:buNone/>
            </a:pPr>
            <a:endParaRPr lang="en-US" sz="2400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lvl="2"/>
            <a:endParaRPr lang="en-US" sz="12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lvl="3"/>
            <a:endParaRPr lang="en-US" sz="10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en-US" sz="18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lvl="0"/>
            <a:endParaRPr lang="en-US" sz="2000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931F8-5420-4731-BE8E-490F61D804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9305"/>
            <a:ext cx="2852090" cy="7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7508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0689"/>
            <a:ext cx="9144000" cy="309804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A80000"/>
                </a:solidFill>
                <a:effectLst/>
                <a:latin typeface="Century Gothic" panose="020B0502020202020204" pitchFamily="34" charset="0"/>
                <a:cs typeface="Tahoma" pitchFamily="34" charset="0"/>
              </a:rPr>
              <a:t>WOODSTONE’S PROJECT EXPERIENCE</a:t>
            </a:r>
          </a:p>
        </p:txBody>
      </p:sp>
    </p:spTree>
    <p:extLst>
      <p:ext uri="{BB962C8B-B14F-4D97-AF65-F5344CB8AC3E}">
        <p14:creationId xmlns:p14="http://schemas.microsoft.com/office/powerpoint/2010/main" val="3882306172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PH Colors">
      <a:dk1>
        <a:srgbClr val="FFFFFF"/>
      </a:dk1>
      <a:lt1>
        <a:srgbClr val="000000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oncourse">
  <a:themeElements>
    <a:clrScheme name="Custom 1">
      <a:dk1>
        <a:srgbClr val="D8D8D8"/>
      </a:dk1>
      <a:lt1>
        <a:sysClr val="window" lastClr="FFFFFF"/>
      </a:lt1>
      <a:dk2>
        <a:srgbClr val="B5B5B5"/>
      </a:dk2>
      <a:lt2>
        <a:srgbClr val="DEF5FA"/>
      </a:lt2>
      <a:accent1>
        <a:srgbClr val="AC181F"/>
      </a:accent1>
      <a:accent2>
        <a:srgbClr val="C00000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2531</TotalTime>
  <Words>1046</Words>
  <Application>Microsoft Office PowerPoint</Application>
  <PresentationFormat>On-screen Show (4:3)</PresentationFormat>
  <Paragraphs>258</Paragraphs>
  <Slides>69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Arial</vt:lpstr>
      <vt:lpstr>Calibri</vt:lpstr>
      <vt:lpstr>Century Gothic</vt:lpstr>
      <vt:lpstr>Lucida Sans Unicode</vt:lpstr>
      <vt:lpstr>Tahoma</vt:lpstr>
      <vt:lpstr>Times New Roman</vt:lpstr>
      <vt:lpstr>Verdana</vt:lpstr>
      <vt:lpstr>Wingdings 2</vt:lpstr>
      <vt:lpstr>Wingdings 3</vt:lpstr>
      <vt:lpstr>Concourse</vt:lpstr>
      <vt:lpstr>2_Concourse</vt:lpstr>
      <vt:lpstr>PowerPoint Presentation</vt:lpstr>
      <vt:lpstr>PowerPoint Presentation</vt:lpstr>
      <vt:lpstr>WHO IS WOODSTONE, INC.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WOODSTONE’S PROJECT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JOB FAIRS AND MATTER OF RESPECT LUNCHEONS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TRIBAL HIRING SUCCESS</vt:lpstr>
      <vt:lpstr>PowerPoint Presentation</vt:lpstr>
      <vt:lpstr>CLOSING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Meyer Woodstone Approach</dc:title>
  <dc:creator>Nick Johnson</dc:creator>
  <cp:lastModifiedBy>Tom Ollman</cp:lastModifiedBy>
  <cp:revision>105</cp:revision>
  <cp:lastPrinted>2018-12-03T23:37:23Z</cp:lastPrinted>
  <dcterms:created xsi:type="dcterms:W3CDTF">2016-10-06T19:53:07Z</dcterms:created>
  <dcterms:modified xsi:type="dcterms:W3CDTF">2021-08-12T23:44:31Z</dcterms:modified>
</cp:coreProperties>
</file>