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4"/>
  </p:notesMasterIdLst>
  <p:handoutMasterIdLst>
    <p:handoutMasterId r:id="rId25"/>
  </p:handoutMasterIdLst>
  <p:sldIdLst>
    <p:sldId id="256" r:id="rId2"/>
    <p:sldId id="780" r:id="rId3"/>
    <p:sldId id="781" r:id="rId4"/>
    <p:sldId id="675" r:id="rId5"/>
    <p:sldId id="782" r:id="rId6"/>
    <p:sldId id="742" r:id="rId7"/>
    <p:sldId id="744" r:id="rId8"/>
    <p:sldId id="746" r:id="rId9"/>
    <p:sldId id="748" r:id="rId10"/>
    <p:sldId id="710" r:id="rId11"/>
    <p:sldId id="718" r:id="rId12"/>
    <p:sldId id="719" r:id="rId13"/>
    <p:sldId id="722" r:id="rId14"/>
    <p:sldId id="724" r:id="rId15"/>
    <p:sldId id="726" r:id="rId16"/>
    <p:sldId id="728" r:id="rId17"/>
    <p:sldId id="730" r:id="rId18"/>
    <p:sldId id="732" r:id="rId19"/>
    <p:sldId id="734" r:id="rId20"/>
    <p:sldId id="736" r:id="rId21"/>
    <p:sldId id="738" r:id="rId22"/>
    <p:sldId id="740" r:id="rId23"/>
  </p:sldIdLst>
  <p:sldSz cx="9144000" cy="6858000" type="screen4x3"/>
  <p:notesSz cx="6858000" cy="9144000"/>
  <p:defaultTextStyle>
    <a:defPPr>
      <a:defRPr lang="en-US"/>
    </a:defPPr>
    <a:lvl1pPr algn="l" rtl="0" eaLnBrk="0" fontAlgn="base" hangingPunct="0">
      <a:spcBef>
        <a:spcPct val="0"/>
      </a:spcBef>
      <a:spcAft>
        <a:spcPct val="0"/>
      </a:spcAft>
      <a:defRPr sz="2600"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sz="2600"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sz="2600"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sz="2600"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sz="2600"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sz="2600"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sz="2600"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sz="2600"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sz="2600"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C3300"/>
    <a:srgbClr val="FFFFFF"/>
    <a:srgbClr val="CEDC1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3532" autoAdjust="0"/>
  </p:normalViewPr>
  <p:slideViewPr>
    <p:cSldViewPr>
      <p:cViewPr varScale="1">
        <p:scale>
          <a:sx n="63" d="100"/>
          <a:sy n="63" d="100"/>
        </p:scale>
        <p:origin x="1388" y="2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6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dirty="0"/>
          </a:p>
        </p:txBody>
      </p:sp>
      <p:sp>
        <p:nvSpPr>
          <p:cNvPr id="4065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dirty="0"/>
          </a:p>
        </p:txBody>
      </p:sp>
      <p:sp>
        <p:nvSpPr>
          <p:cNvPr id="4065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dirty="0"/>
          </a:p>
        </p:txBody>
      </p:sp>
      <p:sp>
        <p:nvSpPr>
          <p:cNvPr id="4065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CCB8B044-4713-4ABC-BFFA-E373DFC9463F}" type="slidenum">
              <a:rPr lang="en-US" altLang="en-US"/>
              <a:pPr>
                <a:defRPr/>
              </a:pPr>
              <a:t>‹#›</a:t>
            </a:fld>
            <a:endParaRPr lang="en-US" altLang="en-US" dirty="0"/>
          </a:p>
        </p:txBody>
      </p:sp>
    </p:spTree>
    <p:extLst>
      <p:ext uri="{BB962C8B-B14F-4D97-AF65-F5344CB8AC3E}">
        <p14:creationId xmlns:p14="http://schemas.microsoft.com/office/powerpoint/2010/main" val="3264007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1ABD399F-8C33-44AE-9F50-14625060DAAB}" type="datetimeFigureOut">
              <a:rPr lang="en-US"/>
              <a:pPr>
                <a:defRPr/>
              </a:pPr>
              <a:t>8/12/2021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2FD8430D-1CF0-40FF-958A-F041280994F2}" type="slidenum">
              <a:rPr lang="en-US"/>
              <a:pPr>
                <a:defRPr/>
              </a:pPr>
              <a:t>‹#›</a:t>
            </a:fld>
            <a:endParaRPr lang="en-US" dirty="0"/>
          </a:p>
        </p:txBody>
      </p:sp>
    </p:spTree>
    <p:extLst>
      <p:ext uri="{BB962C8B-B14F-4D97-AF65-F5344CB8AC3E}">
        <p14:creationId xmlns:p14="http://schemas.microsoft.com/office/powerpoint/2010/main" val="25456077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7885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600">
                <a:solidFill>
                  <a:schemeClr val="tx1"/>
                </a:solidFill>
                <a:latin typeface="Tahoma" panose="020B0604030504040204" pitchFamily="34" charset="0"/>
                <a:cs typeface="Arial" panose="020B0604020202020204" pitchFamily="34" charset="0"/>
              </a:defRPr>
            </a:lvl1pPr>
            <a:lvl2pPr marL="742950" indent="-285750">
              <a:defRPr sz="2600">
                <a:solidFill>
                  <a:schemeClr val="tx1"/>
                </a:solidFill>
                <a:latin typeface="Tahoma" panose="020B0604030504040204" pitchFamily="34" charset="0"/>
                <a:cs typeface="Arial" panose="020B0604020202020204" pitchFamily="34" charset="0"/>
              </a:defRPr>
            </a:lvl2pPr>
            <a:lvl3pPr marL="1143000" indent="-228600">
              <a:defRPr sz="2600">
                <a:solidFill>
                  <a:schemeClr val="tx1"/>
                </a:solidFill>
                <a:latin typeface="Tahoma" panose="020B0604030504040204" pitchFamily="34" charset="0"/>
                <a:cs typeface="Arial" panose="020B0604020202020204" pitchFamily="34" charset="0"/>
              </a:defRPr>
            </a:lvl3pPr>
            <a:lvl4pPr marL="1600200" indent="-228600">
              <a:defRPr sz="2600">
                <a:solidFill>
                  <a:schemeClr val="tx1"/>
                </a:solidFill>
                <a:latin typeface="Tahoma" panose="020B0604030504040204" pitchFamily="34" charset="0"/>
                <a:cs typeface="Arial" panose="020B0604020202020204" pitchFamily="34" charset="0"/>
              </a:defRPr>
            </a:lvl4pPr>
            <a:lvl5pPr marL="2057400" indent="-228600">
              <a:defRPr sz="26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6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6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6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600">
                <a:solidFill>
                  <a:schemeClr val="tx1"/>
                </a:solidFill>
                <a:latin typeface="Tahoma" panose="020B0604030504040204" pitchFamily="34" charset="0"/>
                <a:cs typeface="Arial" panose="020B0604020202020204" pitchFamily="34" charset="0"/>
              </a:defRPr>
            </a:lvl9pPr>
          </a:lstStyle>
          <a:p>
            <a:pPr algn="r" eaLnBrk="1" hangingPunct="1"/>
            <a:fld id="{95B90604-44B8-4F0A-8945-2498F7D13F26}" type="slidenum">
              <a:rPr lang="en-US" altLang="en-US" sz="1200">
                <a:latin typeface="Calibri" panose="020F0502020204030204" pitchFamily="34" charset="0"/>
              </a:rPr>
              <a:pPr algn="r" eaLnBrk="1" hangingPunct="1"/>
              <a:t>7</a:t>
            </a:fld>
            <a:endParaRPr lang="en-US" altLang="en-US" sz="1200" dirty="0">
              <a:latin typeface="Calibri" panose="020F0502020204030204" pitchFamily="34" charset="0"/>
            </a:endParaRPr>
          </a:p>
        </p:txBody>
      </p:sp>
    </p:spTree>
    <p:extLst>
      <p:ext uri="{BB962C8B-B14F-4D97-AF65-F5344CB8AC3E}">
        <p14:creationId xmlns:p14="http://schemas.microsoft.com/office/powerpoint/2010/main" val="3297132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9BD8348D-9EC9-4AC5-BA46-CBAD9E83B812}" type="slidenum">
              <a:rPr lang="en-US" altLang="en-US" smtClean="0"/>
              <a:pPr>
                <a:defRPr/>
              </a:pPr>
              <a:t>‹#›</a:t>
            </a:fld>
            <a:endParaRPr lang="en-US" altLang="en-US" dirty="0"/>
          </a:p>
        </p:txBody>
      </p:sp>
    </p:spTree>
    <p:extLst>
      <p:ext uri="{BB962C8B-B14F-4D97-AF65-F5344CB8AC3E}">
        <p14:creationId xmlns:p14="http://schemas.microsoft.com/office/powerpoint/2010/main" val="3184667666"/>
      </p:ext>
    </p:extLst>
  </p:cSld>
  <p:clrMapOvr>
    <a:masterClrMapping/>
  </p:clrMapOvr>
  <p:transition spd="med">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570087F7-85AA-4760-B536-4DDCD66ECB60}" type="slidenum">
              <a:rPr lang="en-US" altLang="en-US" smtClean="0"/>
              <a:pPr>
                <a:defRPr/>
              </a:pPr>
              <a:t>‹#›</a:t>
            </a:fld>
            <a:endParaRPr lang="en-US" altLang="en-US" dirty="0"/>
          </a:p>
        </p:txBody>
      </p:sp>
    </p:spTree>
    <p:extLst>
      <p:ext uri="{BB962C8B-B14F-4D97-AF65-F5344CB8AC3E}">
        <p14:creationId xmlns:p14="http://schemas.microsoft.com/office/powerpoint/2010/main" val="358324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570087F7-85AA-4760-B536-4DDCD66ECB60}" type="slidenum">
              <a:rPr lang="en-US" altLang="en-US" smtClean="0"/>
              <a:pPr>
                <a:defRPr/>
              </a:pPr>
              <a:t>‹#›</a:t>
            </a:fld>
            <a:endParaRPr lang="en-US" altLang="en-US" dirty="0"/>
          </a:p>
        </p:txBody>
      </p:sp>
    </p:spTree>
    <p:extLst>
      <p:ext uri="{BB962C8B-B14F-4D97-AF65-F5344CB8AC3E}">
        <p14:creationId xmlns:p14="http://schemas.microsoft.com/office/powerpoint/2010/main" val="3087934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570087F7-85AA-4760-B536-4DDCD66ECB60}" type="slidenum">
              <a:rPr lang="en-US" altLang="en-US" smtClean="0"/>
              <a:pPr>
                <a:defRPr/>
              </a:pPr>
              <a:t>‹#›</a:t>
            </a:fld>
            <a:endParaRPr lang="en-US" alt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715796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570087F7-85AA-4760-B536-4DDCD66ECB60}" type="slidenum">
              <a:rPr lang="en-US" altLang="en-US" smtClean="0"/>
              <a:pPr>
                <a:defRPr/>
              </a:pPr>
              <a:t>‹#›</a:t>
            </a:fld>
            <a:endParaRPr lang="en-US" altLang="en-US" dirty="0"/>
          </a:p>
        </p:txBody>
      </p:sp>
    </p:spTree>
    <p:extLst>
      <p:ext uri="{BB962C8B-B14F-4D97-AF65-F5344CB8AC3E}">
        <p14:creationId xmlns:p14="http://schemas.microsoft.com/office/powerpoint/2010/main" val="1122070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US" altLang="en-US" dirty="0"/>
          </a:p>
        </p:txBody>
      </p:sp>
      <p:sp>
        <p:nvSpPr>
          <p:cNvPr id="4"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570087F7-85AA-4760-B536-4DDCD66ECB60}" type="slidenum">
              <a:rPr lang="en-US" altLang="en-US" smtClean="0"/>
              <a:pPr>
                <a:defRPr/>
              </a:pPr>
              <a:t>‹#›</a:t>
            </a:fld>
            <a:endParaRPr lang="en-US" altLang="en-US" dirty="0"/>
          </a:p>
        </p:txBody>
      </p:sp>
    </p:spTree>
    <p:extLst>
      <p:ext uri="{BB962C8B-B14F-4D97-AF65-F5344CB8AC3E}">
        <p14:creationId xmlns:p14="http://schemas.microsoft.com/office/powerpoint/2010/main" val="1443129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en-US" altLang="en-US" dirty="0"/>
          </a:p>
        </p:txBody>
      </p:sp>
      <p:sp>
        <p:nvSpPr>
          <p:cNvPr id="4"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570087F7-85AA-4760-B536-4DDCD66ECB60}" type="slidenum">
              <a:rPr lang="en-US" altLang="en-US" smtClean="0"/>
              <a:pPr>
                <a:defRPr/>
              </a:pPr>
              <a:t>‹#›</a:t>
            </a:fld>
            <a:endParaRPr lang="en-US" altLang="en-US" dirty="0"/>
          </a:p>
        </p:txBody>
      </p:sp>
    </p:spTree>
    <p:extLst>
      <p:ext uri="{BB962C8B-B14F-4D97-AF65-F5344CB8AC3E}">
        <p14:creationId xmlns:p14="http://schemas.microsoft.com/office/powerpoint/2010/main" val="198615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26998C60-C415-4CC5-9D72-92AD40841F27}" type="slidenum">
              <a:rPr lang="en-US" altLang="en-US" smtClean="0"/>
              <a:pPr>
                <a:defRPr/>
              </a:pPr>
              <a:t>‹#›</a:t>
            </a:fld>
            <a:endParaRPr lang="en-US" altLang="en-US" dirty="0"/>
          </a:p>
        </p:txBody>
      </p:sp>
    </p:spTree>
    <p:extLst>
      <p:ext uri="{BB962C8B-B14F-4D97-AF65-F5344CB8AC3E}">
        <p14:creationId xmlns:p14="http://schemas.microsoft.com/office/powerpoint/2010/main" val="3463686098"/>
      </p:ext>
    </p:extLst>
  </p:cSld>
  <p:clrMapOvr>
    <a:masterClrMapping/>
  </p:clrMapOvr>
  <p:transition spd="med">
    <p:zoom dir="in"/>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5EE1A7A9-8171-401B-8254-AD30F503D7D2}" type="slidenum">
              <a:rPr lang="en-US" altLang="en-US" smtClean="0"/>
              <a:pPr>
                <a:defRPr/>
              </a:pPr>
              <a:t>‹#›</a:t>
            </a:fld>
            <a:endParaRPr lang="en-US" altLang="en-US" dirty="0"/>
          </a:p>
        </p:txBody>
      </p:sp>
    </p:spTree>
    <p:extLst>
      <p:ext uri="{BB962C8B-B14F-4D97-AF65-F5344CB8AC3E}">
        <p14:creationId xmlns:p14="http://schemas.microsoft.com/office/powerpoint/2010/main" val="558025536"/>
      </p:ext>
    </p:extLst>
  </p:cSld>
  <p:clrMapOvr>
    <a:masterClrMapping/>
  </p:clrMapOvr>
  <p:transition spd="med">
    <p:zoom dir="in"/>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30725"/>
          </a:xfrm>
        </p:spPr>
        <p:txBody>
          <a:bodyPr rtlCol="0">
            <a:normAutofit/>
          </a:bodyPr>
          <a:lstStyle/>
          <a:p>
            <a:pPr lvl="0"/>
            <a:endParaRPr lang="en-US" noProof="0" dirty="0"/>
          </a:p>
        </p:txBody>
      </p:sp>
      <p:sp>
        <p:nvSpPr>
          <p:cNvPr id="4" name="Date Placeholder 3"/>
          <p:cNvSpPr>
            <a:spLocks noGrp="1"/>
          </p:cNvSpPr>
          <p:nvPr>
            <p:ph type="dt" sz="half" idx="10"/>
          </p:nvPr>
        </p:nvSpPr>
        <p:spPr>
          <a:xfrm>
            <a:off x="457200" y="6278563"/>
            <a:ext cx="2133600" cy="457200"/>
          </a:xfrm>
        </p:spPr>
        <p:txBody>
          <a:bodyPr/>
          <a:lstStyle>
            <a:lvl1pPr>
              <a:defRPr/>
            </a:lvl1pPr>
          </a:lstStyle>
          <a:p>
            <a:pPr>
              <a:defRPr/>
            </a:pPr>
            <a:endParaRPr lang="en-US" altLang="en-US" dirty="0"/>
          </a:p>
        </p:txBody>
      </p:sp>
      <p:sp>
        <p:nvSpPr>
          <p:cNvPr id="5" name="Footer Placeholder 4"/>
          <p:cNvSpPr>
            <a:spLocks noGrp="1"/>
          </p:cNvSpPr>
          <p:nvPr>
            <p:ph type="ftr" sz="quarter" idx="11"/>
          </p:nvPr>
        </p:nvSpPr>
        <p:spPr>
          <a:xfrm>
            <a:off x="3124200" y="6278563"/>
            <a:ext cx="2895600" cy="457200"/>
          </a:xfrm>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6553200" y="6278563"/>
            <a:ext cx="2133600" cy="457200"/>
          </a:xfrm>
        </p:spPr>
        <p:txBody>
          <a:bodyPr/>
          <a:lstStyle>
            <a:lvl1pPr>
              <a:defRPr/>
            </a:lvl1pPr>
          </a:lstStyle>
          <a:p>
            <a:pPr>
              <a:defRPr/>
            </a:pPr>
            <a:fld id="{660BD2AA-B67A-494C-A584-8873775F1A3A}" type="slidenum">
              <a:rPr lang="en-US" altLang="en-US"/>
              <a:pPr>
                <a:defRPr/>
              </a:pPr>
              <a:t>‹#›</a:t>
            </a:fld>
            <a:endParaRPr lang="en-US" altLang="en-US" dirty="0"/>
          </a:p>
        </p:txBody>
      </p:sp>
    </p:spTree>
    <p:extLst>
      <p:ext uri="{BB962C8B-B14F-4D97-AF65-F5344CB8AC3E}">
        <p14:creationId xmlns:p14="http://schemas.microsoft.com/office/powerpoint/2010/main" val="701656174"/>
      </p:ext>
    </p:extLst>
  </p:cSld>
  <p:clrMapOvr>
    <a:masterClrMapping/>
  </p:clrMapOvr>
  <p:transition spd="med">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BBEF6859-90C3-4400-9525-40480D53E4EF}" type="slidenum">
              <a:rPr lang="en-US" altLang="en-US" smtClean="0"/>
              <a:pPr>
                <a:defRPr/>
              </a:pPr>
              <a:t>‹#›</a:t>
            </a:fld>
            <a:endParaRPr lang="en-US" altLang="en-US" dirty="0"/>
          </a:p>
        </p:txBody>
      </p:sp>
    </p:spTree>
    <p:extLst>
      <p:ext uri="{BB962C8B-B14F-4D97-AF65-F5344CB8AC3E}">
        <p14:creationId xmlns:p14="http://schemas.microsoft.com/office/powerpoint/2010/main" val="1048436527"/>
      </p:ext>
    </p:extLst>
  </p:cSld>
  <p:clrMapOvr>
    <a:masterClrMapping/>
  </p:clrMapOvr>
  <p:transition spd="med">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altLang="en-US" dirty="0"/>
          </a:p>
        </p:txBody>
      </p:sp>
      <p:sp>
        <p:nvSpPr>
          <p:cNvPr id="6" name="Slide Number Placeholder 5"/>
          <p:cNvSpPr>
            <a:spLocks noGrp="1"/>
          </p:cNvSpPr>
          <p:nvPr>
            <p:ph type="sldNum" sz="quarter" idx="12"/>
          </p:nvPr>
        </p:nvSpPr>
        <p:spPr/>
        <p:txBody>
          <a:bodyPr/>
          <a:lstStyle/>
          <a:p>
            <a:pPr>
              <a:defRPr/>
            </a:pPr>
            <a:fld id="{0375BC87-2543-4D6E-892B-5E963DB84CE7}" type="slidenum">
              <a:rPr lang="en-US" altLang="en-US" smtClean="0"/>
              <a:pPr>
                <a:defRPr/>
              </a:pPr>
              <a:t>‹#›</a:t>
            </a:fld>
            <a:endParaRPr lang="en-US" altLang="en-US" dirty="0"/>
          </a:p>
        </p:txBody>
      </p:sp>
    </p:spTree>
    <p:extLst>
      <p:ext uri="{BB962C8B-B14F-4D97-AF65-F5344CB8AC3E}">
        <p14:creationId xmlns:p14="http://schemas.microsoft.com/office/powerpoint/2010/main" val="1130768359"/>
      </p:ext>
    </p:extLst>
  </p:cSld>
  <p:clrMapOvr>
    <a:masterClrMapping/>
  </p:clrMapOvr>
  <p:transition spd="med">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1D63A804-2AAE-4F93-A496-313CD6744968}" type="slidenum">
              <a:rPr lang="en-US" altLang="en-US" smtClean="0"/>
              <a:pPr>
                <a:defRPr/>
              </a:pPr>
              <a:t>‹#›</a:t>
            </a:fld>
            <a:endParaRPr lang="en-US" altLang="en-US" dirty="0"/>
          </a:p>
        </p:txBody>
      </p:sp>
    </p:spTree>
    <p:extLst>
      <p:ext uri="{BB962C8B-B14F-4D97-AF65-F5344CB8AC3E}">
        <p14:creationId xmlns:p14="http://schemas.microsoft.com/office/powerpoint/2010/main" val="1208483558"/>
      </p:ext>
    </p:extLst>
  </p:cSld>
  <p:clrMapOvr>
    <a:masterClrMapping/>
  </p:clrMapOvr>
  <p:transition spd="med">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dirty="0"/>
          </a:p>
        </p:txBody>
      </p:sp>
      <p:sp>
        <p:nvSpPr>
          <p:cNvPr id="8" name="Footer Placeholder 7"/>
          <p:cNvSpPr>
            <a:spLocks noGrp="1"/>
          </p:cNvSpPr>
          <p:nvPr>
            <p:ph type="ftr" sz="quarter" idx="11"/>
          </p:nvPr>
        </p:nvSpPr>
        <p:spPr/>
        <p:txBody>
          <a:bodyPr/>
          <a:lstStyle/>
          <a:p>
            <a:pPr>
              <a:defRPr/>
            </a:pPr>
            <a:endParaRPr lang="en-US" altLang="en-US" dirty="0"/>
          </a:p>
        </p:txBody>
      </p:sp>
      <p:sp>
        <p:nvSpPr>
          <p:cNvPr id="9" name="Slide Number Placeholder 8"/>
          <p:cNvSpPr>
            <a:spLocks noGrp="1"/>
          </p:cNvSpPr>
          <p:nvPr>
            <p:ph type="sldNum" sz="quarter" idx="12"/>
          </p:nvPr>
        </p:nvSpPr>
        <p:spPr/>
        <p:txBody>
          <a:bodyPr/>
          <a:lstStyle/>
          <a:p>
            <a:pPr>
              <a:defRPr/>
            </a:pPr>
            <a:fld id="{A07F8E64-EBCA-47C8-B758-275844DBEDC0}" type="slidenum">
              <a:rPr lang="en-US" altLang="en-US" smtClean="0"/>
              <a:pPr>
                <a:defRPr/>
              </a:pPr>
              <a:t>‹#›</a:t>
            </a:fld>
            <a:endParaRPr lang="en-US" altLang="en-US" dirty="0"/>
          </a:p>
        </p:txBody>
      </p:sp>
    </p:spTree>
    <p:extLst>
      <p:ext uri="{BB962C8B-B14F-4D97-AF65-F5344CB8AC3E}">
        <p14:creationId xmlns:p14="http://schemas.microsoft.com/office/powerpoint/2010/main" val="1827761590"/>
      </p:ext>
    </p:extLst>
  </p:cSld>
  <p:clrMapOvr>
    <a:masterClrMapping/>
  </p:clrMapOvr>
  <p:transition spd="med">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pPr>
              <a:defRPr/>
            </a:pPr>
            <a:endParaRPr lang="en-US" altLang="en-US" dirty="0"/>
          </a:p>
        </p:txBody>
      </p:sp>
      <p:sp>
        <p:nvSpPr>
          <p:cNvPr id="5" name="Footer Placeholder 3"/>
          <p:cNvSpPr>
            <a:spLocks noGrp="1"/>
          </p:cNvSpPr>
          <p:nvPr>
            <p:ph type="ftr" sz="quarter" idx="11"/>
          </p:nvPr>
        </p:nvSpPr>
        <p:spPr/>
        <p:txBody>
          <a:bodyPr/>
          <a:lstStyle/>
          <a:p>
            <a:pPr>
              <a:defRPr/>
            </a:pPr>
            <a:endParaRPr lang="en-US" altLang="en-US" dirty="0"/>
          </a:p>
        </p:txBody>
      </p:sp>
      <p:sp>
        <p:nvSpPr>
          <p:cNvPr id="6" name="Slide Number Placeholder 4"/>
          <p:cNvSpPr>
            <a:spLocks noGrp="1"/>
          </p:cNvSpPr>
          <p:nvPr>
            <p:ph type="sldNum" sz="quarter" idx="12"/>
          </p:nvPr>
        </p:nvSpPr>
        <p:spPr/>
        <p:txBody>
          <a:bodyPr/>
          <a:lstStyle/>
          <a:p>
            <a:pPr>
              <a:defRPr/>
            </a:pPr>
            <a:fld id="{CFFB027F-94A5-4DC6-812D-FEC23E2D4DB3}" type="slidenum">
              <a:rPr lang="en-US" altLang="en-US" smtClean="0"/>
              <a:pPr>
                <a:defRPr/>
              </a:pPr>
              <a:t>‹#›</a:t>
            </a:fld>
            <a:endParaRPr lang="en-US" altLang="en-US" dirty="0"/>
          </a:p>
        </p:txBody>
      </p:sp>
    </p:spTree>
    <p:extLst>
      <p:ext uri="{BB962C8B-B14F-4D97-AF65-F5344CB8AC3E}">
        <p14:creationId xmlns:p14="http://schemas.microsoft.com/office/powerpoint/2010/main" val="693142038"/>
      </p:ext>
    </p:extLst>
  </p:cSld>
  <p:clrMapOvr>
    <a:masterClrMapping/>
  </p:clrMapOvr>
  <p:transition spd="med">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endParaRPr lang="en-US" altLang="en-US" dirty="0"/>
          </a:p>
        </p:txBody>
      </p:sp>
      <p:sp>
        <p:nvSpPr>
          <p:cNvPr id="5" name="Footer Placeholder 2"/>
          <p:cNvSpPr>
            <a:spLocks noGrp="1"/>
          </p:cNvSpPr>
          <p:nvPr>
            <p:ph type="ftr" sz="quarter" idx="11"/>
          </p:nvPr>
        </p:nvSpPr>
        <p:spPr/>
        <p:txBody>
          <a:bodyPr/>
          <a:lstStyle/>
          <a:p>
            <a:pPr>
              <a:defRPr/>
            </a:pPr>
            <a:endParaRPr lang="en-US" altLang="en-US" dirty="0"/>
          </a:p>
        </p:txBody>
      </p:sp>
      <p:sp>
        <p:nvSpPr>
          <p:cNvPr id="6" name="Slide Number Placeholder 3"/>
          <p:cNvSpPr>
            <a:spLocks noGrp="1"/>
          </p:cNvSpPr>
          <p:nvPr>
            <p:ph type="sldNum" sz="quarter" idx="12"/>
          </p:nvPr>
        </p:nvSpPr>
        <p:spPr/>
        <p:txBody>
          <a:bodyPr/>
          <a:lstStyle/>
          <a:p>
            <a:pPr>
              <a:defRPr/>
            </a:pPr>
            <a:fld id="{67672D05-A493-4425-A7ED-2602F117B582}" type="slidenum">
              <a:rPr lang="en-US" altLang="en-US" smtClean="0"/>
              <a:pPr>
                <a:defRPr/>
              </a:pPr>
              <a:t>‹#›</a:t>
            </a:fld>
            <a:endParaRPr lang="en-US" altLang="en-US" dirty="0"/>
          </a:p>
        </p:txBody>
      </p:sp>
    </p:spTree>
    <p:extLst>
      <p:ext uri="{BB962C8B-B14F-4D97-AF65-F5344CB8AC3E}">
        <p14:creationId xmlns:p14="http://schemas.microsoft.com/office/powerpoint/2010/main" val="2949551715"/>
      </p:ext>
    </p:extLst>
  </p:cSld>
  <p:clrMapOvr>
    <a:masterClrMapping/>
  </p:clrMapOvr>
  <p:transition spd="med">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pPr>
              <a:defRPr/>
            </a:pPr>
            <a:endParaRPr lang="en-US" altLang="en-US" dirty="0"/>
          </a:p>
        </p:txBody>
      </p:sp>
      <p:sp>
        <p:nvSpPr>
          <p:cNvPr id="5" name="Footer Placeholder 5"/>
          <p:cNvSpPr>
            <a:spLocks noGrp="1"/>
          </p:cNvSpPr>
          <p:nvPr>
            <p:ph type="ftr" sz="quarter" idx="11"/>
          </p:nvPr>
        </p:nvSpPr>
        <p:spPr/>
        <p:txBody>
          <a:bodyPr/>
          <a:lstStyle/>
          <a:p>
            <a:pPr>
              <a:defRPr/>
            </a:pPr>
            <a:endParaRPr lang="en-US" altLang="en-US" dirty="0"/>
          </a:p>
        </p:txBody>
      </p:sp>
      <p:sp>
        <p:nvSpPr>
          <p:cNvPr id="6" name="Slide Number Placeholder 6"/>
          <p:cNvSpPr>
            <a:spLocks noGrp="1"/>
          </p:cNvSpPr>
          <p:nvPr>
            <p:ph type="sldNum" sz="quarter" idx="12"/>
          </p:nvPr>
        </p:nvSpPr>
        <p:spPr/>
        <p:txBody>
          <a:bodyPr/>
          <a:lstStyle/>
          <a:p>
            <a:pPr>
              <a:defRPr/>
            </a:pPr>
            <a:fld id="{D9C1424E-571D-4ACB-89F8-AECE74C1EB4D}" type="slidenum">
              <a:rPr lang="en-US" altLang="en-US" smtClean="0"/>
              <a:pPr>
                <a:defRPr/>
              </a:pPr>
              <a:t>‹#›</a:t>
            </a:fld>
            <a:endParaRPr lang="en-US" altLang="en-US" dirty="0"/>
          </a:p>
        </p:txBody>
      </p:sp>
    </p:spTree>
    <p:extLst>
      <p:ext uri="{BB962C8B-B14F-4D97-AF65-F5344CB8AC3E}">
        <p14:creationId xmlns:p14="http://schemas.microsoft.com/office/powerpoint/2010/main" val="4268369800"/>
      </p:ext>
    </p:extLst>
  </p:cSld>
  <p:clrMapOvr>
    <a:masterClrMapping/>
  </p:clrMapOvr>
  <p:transition spd="med">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dirty="0"/>
          </a:p>
        </p:txBody>
      </p:sp>
      <p:sp>
        <p:nvSpPr>
          <p:cNvPr id="6" name="Footer Placeholder 5"/>
          <p:cNvSpPr>
            <a:spLocks noGrp="1"/>
          </p:cNvSpPr>
          <p:nvPr>
            <p:ph type="ftr" sz="quarter" idx="11"/>
          </p:nvPr>
        </p:nvSpPr>
        <p:spPr/>
        <p:txBody>
          <a:bodyPr/>
          <a:lstStyle/>
          <a:p>
            <a:pPr>
              <a:defRPr/>
            </a:pPr>
            <a:endParaRPr lang="en-US" altLang="en-US" dirty="0"/>
          </a:p>
        </p:txBody>
      </p:sp>
      <p:sp>
        <p:nvSpPr>
          <p:cNvPr id="7" name="Slide Number Placeholder 6"/>
          <p:cNvSpPr>
            <a:spLocks noGrp="1"/>
          </p:cNvSpPr>
          <p:nvPr>
            <p:ph type="sldNum" sz="quarter" idx="12"/>
          </p:nvPr>
        </p:nvSpPr>
        <p:spPr/>
        <p:txBody>
          <a:bodyPr/>
          <a:lstStyle/>
          <a:p>
            <a:pPr>
              <a:defRPr/>
            </a:pPr>
            <a:fld id="{D376D413-58CD-4F56-9395-070706C12C4B}" type="slidenum">
              <a:rPr lang="en-US" altLang="en-US" smtClean="0"/>
              <a:pPr>
                <a:defRPr/>
              </a:pPr>
              <a:t>‹#›</a:t>
            </a:fld>
            <a:endParaRPr lang="en-US" altLang="en-US" dirty="0"/>
          </a:p>
        </p:txBody>
      </p:sp>
    </p:spTree>
    <p:extLst>
      <p:ext uri="{BB962C8B-B14F-4D97-AF65-F5344CB8AC3E}">
        <p14:creationId xmlns:p14="http://schemas.microsoft.com/office/powerpoint/2010/main" val="2730666706"/>
      </p:ext>
    </p:extLst>
  </p:cSld>
  <p:clrMapOvr>
    <a:masterClrMapping/>
  </p:clrMapOvr>
  <p:transition spd="med">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endParaRPr lang="en-US" alt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US" alt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570087F7-85AA-4760-B536-4DDCD66ECB60}" type="slidenum">
              <a:rPr lang="en-US" altLang="en-US" smtClean="0"/>
              <a:pPr>
                <a:defRPr/>
              </a:pPr>
              <a:t>‹#›</a:t>
            </a:fld>
            <a:endParaRPr lang="en-US" altLang="en-US" dirty="0"/>
          </a:p>
        </p:txBody>
      </p:sp>
    </p:spTree>
    <p:extLst>
      <p:ext uri="{BB962C8B-B14F-4D97-AF65-F5344CB8AC3E}">
        <p14:creationId xmlns:p14="http://schemas.microsoft.com/office/powerpoint/2010/main" val="365519478"/>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 id="2147483798" r:id="rId18"/>
  </p:sldLayoutIdLst>
  <p:transition spd="med">
    <p:zoom dir="in"/>
  </p:transition>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194" name="Rectangle 4"/>
          <p:cNvSpPr>
            <a:spLocks noGrp="1" noChangeArrowheads="1"/>
          </p:cNvSpPr>
          <p:nvPr>
            <p:ph type="title"/>
          </p:nvPr>
        </p:nvSpPr>
        <p:spPr>
          <a:xfrm>
            <a:off x="381000" y="457200"/>
            <a:ext cx="8229600" cy="5105400"/>
          </a:xfrm>
        </p:spPr>
        <p:txBody>
          <a:bodyPr/>
          <a:lstStyle/>
          <a:p>
            <a:pPr algn="ctr" eaLnBrk="1" hangingPunct="1">
              <a:spcBef>
                <a:spcPts val="600"/>
              </a:spcBef>
              <a:spcAft>
                <a:spcPts val="600"/>
              </a:spcAft>
            </a:pPr>
            <a:br>
              <a:rPr lang="en-US" altLang="en-US" sz="3200" cap="all" dirty="0">
                <a:solidFill>
                  <a:schemeClr val="hlink"/>
                </a:solidFill>
                <a:latin typeface="Times New Roman" panose="02020603050405020304" pitchFamily="18" charset="0"/>
                <a:cs typeface="Times New Roman" panose="02020603050405020304" pitchFamily="18" charset="0"/>
              </a:rPr>
            </a:br>
            <a:br>
              <a:rPr lang="en-US" altLang="en-US" sz="3200" cap="all" dirty="0">
                <a:solidFill>
                  <a:schemeClr val="hlink"/>
                </a:solidFill>
                <a:latin typeface="Times New Roman" panose="02020603050405020304" pitchFamily="18" charset="0"/>
                <a:cs typeface="Times New Roman" panose="02020603050405020304" pitchFamily="18" charset="0"/>
              </a:rPr>
            </a:br>
            <a:r>
              <a:rPr lang="en-US" altLang="en-US" sz="4000" cap="all" dirty="0">
                <a:solidFill>
                  <a:schemeClr val="tx1"/>
                </a:solidFill>
                <a:latin typeface="Century Gothic" panose="020B0502020202020204" pitchFamily="34" charset="0"/>
                <a:ea typeface="Tahoma" panose="020B0604030504040204" pitchFamily="34" charset="0"/>
                <a:cs typeface="Tahoma" panose="020B0604030504040204" pitchFamily="34" charset="0"/>
              </a:rPr>
              <a:t>Basic &amp; advanced tero </a:t>
            </a:r>
            <a:br>
              <a:rPr lang="en-US" altLang="en-US" sz="4000" cap="all" dirty="0">
                <a:solidFill>
                  <a:schemeClr val="tx1"/>
                </a:solidFill>
                <a:latin typeface="Century Gothic" panose="020B0502020202020204" pitchFamily="34" charset="0"/>
                <a:ea typeface="Tahoma" panose="020B0604030504040204" pitchFamily="34" charset="0"/>
                <a:cs typeface="Tahoma" panose="020B0604030504040204" pitchFamily="34" charset="0"/>
              </a:rPr>
            </a:br>
            <a:br>
              <a:rPr lang="en-US" altLang="en-US" sz="4000" cap="all" dirty="0">
                <a:solidFill>
                  <a:schemeClr val="tx1"/>
                </a:solidFill>
                <a:latin typeface="Century Gothic" panose="020B0502020202020204" pitchFamily="34" charset="0"/>
                <a:ea typeface="Tahoma" panose="020B0604030504040204" pitchFamily="34" charset="0"/>
                <a:cs typeface="Tahoma" panose="020B0604030504040204" pitchFamily="34" charset="0"/>
              </a:rPr>
            </a:br>
            <a:r>
              <a:rPr lang="en-US" altLang="en-US" sz="4000" cap="all" dirty="0">
                <a:solidFill>
                  <a:schemeClr val="tx1"/>
                </a:solidFill>
                <a:latin typeface="Century Gothic" panose="020B0502020202020204" pitchFamily="34" charset="0"/>
                <a:ea typeface="Tahoma" panose="020B0604030504040204" pitchFamily="34" charset="0"/>
                <a:cs typeface="Tahoma" panose="020B0604030504040204" pitchFamily="34" charset="0"/>
              </a:rPr>
              <a:t> officers &amp; commissioners </a:t>
            </a:r>
            <a:br>
              <a:rPr lang="en-US" altLang="en-US" sz="4000" cap="all" dirty="0">
                <a:solidFill>
                  <a:schemeClr val="tx1"/>
                </a:solidFill>
                <a:latin typeface="Century Gothic" panose="020B0502020202020204" pitchFamily="34" charset="0"/>
                <a:ea typeface="Tahoma" panose="020B0604030504040204" pitchFamily="34" charset="0"/>
                <a:cs typeface="Tahoma" panose="020B0604030504040204" pitchFamily="34" charset="0"/>
              </a:rPr>
            </a:br>
            <a:br>
              <a:rPr lang="en-US" altLang="en-US" sz="4000" cap="all" dirty="0">
                <a:solidFill>
                  <a:schemeClr val="tx1"/>
                </a:solidFill>
                <a:latin typeface="Century Gothic" panose="020B0502020202020204" pitchFamily="34" charset="0"/>
                <a:ea typeface="Tahoma" panose="020B0604030504040204" pitchFamily="34" charset="0"/>
                <a:cs typeface="Tahoma" panose="020B0604030504040204" pitchFamily="34" charset="0"/>
              </a:rPr>
            </a:br>
            <a:r>
              <a:rPr lang="en-US" altLang="en-US" sz="4000" cap="all" dirty="0">
                <a:solidFill>
                  <a:schemeClr val="tx1"/>
                </a:solidFill>
                <a:latin typeface="Century Gothic" panose="020B0502020202020204" pitchFamily="34" charset="0"/>
                <a:ea typeface="Tahoma" panose="020B0604030504040204" pitchFamily="34" charset="0"/>
                <a:cs typeface="Tahoma" panose="020B0604030504040204" pitchFamily="34" charset="0"/>
              </a:rPr>
              <a:t>training</a:t>
            </a:r>
            <a:br>
              <a:rPr lang="en-US" altLang="en-US" sz="3200" cap="all" dirty="0">
                <a:solidFill>
                  <a:schemeClr val="hlink"/>
                </a:solidFill>
                <a:latin typeface="Century Gothic" panose="020B0502020202020204" pitchFamily="34" charset="0"/>
                <a:cs typeface="Times New Roman" panose="02020603050405020304" pitchFamily="18" charset="0"/>
              </a:rPr>
            </a:br>
            <a:br>
              <a:rPr lang="en-US" altLang="en-US" sz="3200" cap="all" dirty="0">
                <a:solidFill>
                  <a:schemeClr val="hlink"/>
                </a:solidFill>
                <a:latin typeface="Century Gothic" panose="020B0502020202020204" pitchFamily="34" charset="0"/>
                <a:cs typeface="Times New Roman" panose="02020603050405020304" pitchFamily="18" charset="0"/>
              </a:rPr>
            </a:br>
            <a:endParaRPr lang="en-US" altLang="en-US" sz="3200" cap="all" dirty="0">
              <a:solidFill>
                <a:schemeClr val="hlink"/>
              </a:solidFill>
              <a:latin typeface="Century Gothic" panose="020B0502020202020204" pitchFamily="34" charset="0"/>
              <a:cs typeface="Times New Roman" panose="02020603050405020304" pitchFamily="18" charset="0"/>
            </a:endParaRPr>
          </a:p>
        </p:txBody>
      </p:sp>
    </p:spTree>
  </p:cSld>
  <p:clrMapOvr>
    <a:masterClrMapping/>
  </p:clrMapOvr>
  <p:transition spd="med">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7813"/>
            <a:ext cx="8229600" cy="5894387"/>
          </a:xfrm>
        </p:spPr>
        <p:txBody>
          <a:bodyPr/>
          <a:lstStyle/>
          <a:p>
            <a:pPr algn="ctr" eaLnBrk="1" hangingPunct="1"/>
            <a:br>
              <a:rPr lang="en-US" altLang="en-US" sz="3600" dirty="0"/>
            </a:br>
            <a:br>
              <a:rPr lang="en-US" altLang="en-US" sz="3600" dirty="0"/>
            </a:br>
            <a:br>
              <a:rPr lang="en-US" altLang="en-US" sz="3600" dirty="0"/>
            </a:br>
            <a:br>
              <a:rPr lang="en-US" altLang="en-US" sz="3600" dirty="0"/>
            </a:br>
            <a:r>
              <a:rPr lang="en-US" altLang="en-US" sz="3600" dirty="0">
                <a:latin typeface="Times New Roman" panose="02020603050405020304" pitchFamily="18" charset="0"/>
                <a:cs typeface="Times New Roman" panose="02020603050405020304" pitchFamily="18" charset="0"/>
              </a:rPr>
              <a:t>PART FOUR</a:t>
            </a:r>
            <a:br>
              <a:rPr lang="en-US" altLang="en-US" sz="3200" dirty="0">
                <a:latin typeface="Times New Roman" panose="02020603050405020304" pitchFamily="18" charset="0"/>
                <a:cs typeface="Times New Roman" panose="02020603050405020304" pitchFamily="18" charset="0"/>
              </a:rPr>
            </a:br>
            <a:r>
              <a:rPr lang="en-US" altLang="en-US" sz="3200" dirty="0">
                <a:latin typeface="Times New Roman" panose="02020603050405020304" pitchFamily="18" charset="0"/>
                <a:cs typeface="Times New Roman" panose="02020603050405020304" pitchFamily="18" charset="0"/>
              </a:rPr>
              <a:t>FEDERAL EMPLOYMENT LAWS</a:t>
            </a:r>
          </a:p>
        </p:txBody>
      </p:sp>
    </p:spTree>
    <p:extLst>
      <p:ext uri="{BB962C8B-B14F-4D97-AF65-F5344CB8AC3E}">
        <p14:creationId xmlns:p14="http://schemas.microsoft.com/office/powerpoint/2010/main" val="1100524436"/>
      </p:ext>
    </p:extLst>
  </p:cSld>
  <p:clrMapOvr>
    <a:masterClrMapping/>
  </p:clrMapOvr>
  <p:transition spd="med">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ctr" eaLnBrk="1" hangingPunct="1"/>
            <a:r>
              <a:rPr lang="en-US" altLang="en-US" sz="3200" dirty="0">
                <a:latin typeface="Times New Roman" panose="02020603050405020304" pitchFamily="18" charset="0"/>
                <a:cs typeface="Times New Roman" panose="02020603050405020304" pitchFamily="18" charset="0"/>
              </a:rPr>
              <a:t>PART FOUR</a:t>
            </a:r>
            <a:br>
              <a:rPr lang="en-US" altLang="en-US" sz="3200" dirty="0">
                <a:latin typeface="Times New Roman" panose="02020603050405020304" pitchFamily="18" charset="0"/>
                <a:cs typeface="Times New Roman" panose="02020603050405020304" pitchFamily="18" charset="0"/>
              </a:rPr>
            </a:br>
            <a:r>
              <a:rPr lang="en-US" altLang="en-US" sz="3200" dirty="0">
                <a:latin typeface="Times New Roman" panose="02020603050405020304" pitchFamily="18" charset="0"/>
                <a:cs typeface="Times New Roman" panose="02020603050405020304" pitchFamily="18" charset="0"/>
              </a:rPr>
              <a:t>FEDERAL EMPLOYMENT LAW</a:t>
            </a:r>
          </a:p>
        </p:txBody>
      </p:sp>
      <p:sp>
        <p:nvSpPr>
          <p:cNvPr id="305155" name="Rectangle 3"/>
          <p:cNvSpPr>
            <a:spLocks noGrp="1" noChangeArrowheads="1"/>
          </p:cNvSpPr>
          <p:nvPr>
            <p:ph idx="1"/>
          </p:nvPr>
        </p:nvSpPr>
        <p:spPr>
          <a:xfrm>
            <a:off x="488427" y="2057400"/>
            <a:ext cx="7554300" cy="4195481"/>
          </a:xfrm>
        </p:spPr>
        <p:txBody>
          <a:bodyPr rtlCol="0">
            <a:noAutofit/>
          </a:bodyPr>
          <a:lstStyle/>
          <a:p>
            <a:pPr marL="609600" indent="-609600" algn="ctr" eaLnBrk="1" fontAlgn="auto" hangingPunct="1">
              <a:spcAft>
                <a:spcPts val="0"/>
              </a:spcAft>
              <a:buFont typeface="Wingdings" panose="05000000000000000000" pitchFamily="2" charset="2"/>
              <a:buNone/>
              <a:defRPr/>
            </a:pPr>
            <a:r>
              <a:rPr lang="en-US" altLang="en-US" sz="2400" u="sng" cap="all" dirty="0">
                <a:latin typeface="Times New Roman" panose="02020603050405020304" pitchFamily="18" charset="0"/>
                <a:cs typeface="Times New Roman" panose="02020603050405020304" pitchFamily="18" charset="0"/>
              </a:rPr>
              <a:t>Major Federal Laws that require</a:t>
            </a:r>
          </a:p>
          <a:p>
            <a:pPr marL="609600" indent="-609600" algn="ctr" eaLnBrk="1" fontAlgn="auto" hangingPunct="1">
              <a:spcAft>
                <a:spcPts val="0"/>
              </a:spcAft>
              <a:buFont typeface="Wingdings" panose="05000000000000000000" pitchFamily="2" charset="2"/>
              <a:buNone/>
              <a:defRPr/>
            </a:pPr>
            <a:r>
              <a:rPr lang="en-US" altLang="en-US" sz="2400" u="sng" cap="all" dirty="0">
                <a:latin typeface="Times New Roman" panose="02020603050405020304" pitchFamily="18" charset="0"/>
                <a:cs typeface="Times New Roman" panose="02020603050405020304" pitchFamily="18" charset="0"/>
              </a:rPr>
              <a:t> Indian Preference </a:t>
            </a:r>
            <a:endParaRPr lang="en-US" altLang="en-US" sz="2400" cap="all" dirty="0">
              <a:latin typeface="Times New Roman" panose="02020603050405020304" pitchFamily="18" charset="0"/>
              <a:cs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n-US" altLang="en-US" sz="2400" dirty="0">
                <a:latin typeface="Times New Roman" panose="02020603050405020304" pitchFamily="18" charset="0"/>
                <a:cs typeface="Times New Roman" panose="02020603050405020304" pitchFamily="18" charset="0"/>
              </a:rPr>
              <a:t>INDIAN SELF-DETERMINATION &amp;   EDUCATION ASSISTANCE ACT (PL 93-638) SECTION 7b.</a:t>
            </a:r>
          </a:p>
          <a:p>
            <a:pPr marL="609600" indent="-609600" algn="ctr" eaLnBrk="1" fontAlgn="auto" hangingPunct="1">
              <a:spcAft>
                <a:spcPts val="0"/>
              </a:spcAft>
              <a:buFont typeface="Wingdings" panose="05000000000000000000" pitchFamily="2" charset="2"/>
              <a:buNone/>
              <a:defRPr/>
            </a:pPr>
            <a:r>
              <a:rPr lang="en-US" altLang="en-US" sz="2400" dirty="0">
                <a:latin typeface="Times New Roman" panose="02020603050405020304" pitchFamily="18" charset="0"/>
                <a:cs typeface="Times New Roman" panose="02020603050405020304" pitchFamily="18" charset="0"/>
              </a:rPr>
              <a:t>Preference required in:</a:t>
            </a:r>
          </a:p>
          <a:p>
            <a:pPr eaLnBrk="1" fontAlgn="auto" hangingPunct="1">
              <a:spcBef>
                <a:spcPts val="600"/>
              </a:spcBef>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Employment;</a:t>
            </a:r>
          </a:p>
          <a:p>
            <a:pPr eaLnBrk="1" fontAlgn="auto" hangingPunct="1">
              <a:spcBef>
                <a:spcPts val="600"/>
              </a:spcBef>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Training;</a:t>
            </a:r>
          </a:p>
          <a:p>
            <a:pPr eaLnBrk="1" fontAlgn="auto" hangingPunct="1">
              <a:spcBef>
                <a:spcPts val="600"/>
              </a:spcBef>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Sub-contracting. </a:t>
            </a:r>
          </a:p>
          <a:p>
            <a:pPr eaLnBrk="1" fontAlgn="auto" hangingPunct="1">
              <a:spcBef>
                <a:spcPts val="600"/>
              </a:spcBef>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   Key note: Tribal Preference OK</a:t>
            </a:r>
          </a:p>
        </p:txBody>
      </p:sp>
    </p:spTree>
    <p:extLst>
      <p:ext uri="{BB962C8B-B14F-4D97-AF65-F5344CB8AC3E}">
        <p14:creationId xmlns:p14="http://schemas.microsoft.com/office/powerpoint/2010/main" val="3488031167"/>
      </p:ext>
    </p:extLst>
  </p:cSld>
  <p:clrMapOvr>
    <a:masterClrMapping/>
  </p:clrMapOvr>
  <p:transition spd="med">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0" y="277813"/>
            <a:ext cx="8229600" cy="1143000"/>
          </a:xfrm>
        </p:spPr>
        <p:txBody>
          <a:bodyPr/>
          <a:lstStyle/>
          <a:p>
            <a:pPr algn="ctr" eaLnBrk="1" hangingPunct="1"/>
            <a:r>
              <a:rPr lang="en-US" altLang="en-US" sz="3200" dirty="0">
                <a:latin typeface="Times New Roman" panose="02020603050405020304" pitchFamily="18" charset="0"/>
                <a:cs typeface="Times New Roman" panose="02020603050405020304" pitchFamily="18" charset="0"/>
              </a:rPr>
              <a:t>PART FOUR</a:t>
            </a:r>
            <a:br>
              <a:rPr lang="en-US" altLang="en-US" sz="3200" dirty="0">
                <a:latin typeface="Times New Roman" panose="02020603050405020304" pitchFamily="18" charset="0"/>
                <a:cs typeface="Times New Roman" panose="02020603050405020304" pitchFamily="18" charset="0"/>
              </a:rPr>
            </a:br>
            <a:r>
              <a:rPr lang="en-US" altLang="en-US" sz="3200" dirty="0">
                <a:latin typeface="Times New Roman" panose="02020603050405020304" pitchFamily="18" charset="0"/>
                <a:cs typeface="Times New Roman" panose="02020603050405020304" pitchFamily="18" charset="0"/>
              </a:rPr>
              <a:t>FEDERAL EMPLOYMENT LAW </a:t>
            </a:r>
            <a:r>
              <a:rPr lang="en-US" altLang="en-US" sz="1600" dirty="0">
                <a:latin typeface="Times New Roman" panose="02020603050405020304" pitchFamily="18" charset="0"/>
                <a:cs typeface="Times New Roman" panose="02020603050405020304" pitchFamily="18" charset="0"/>
              </a:rPr>
              <a:t>(CONTINUED)</a:t>
            </a:r>
          </a:p>
        </p:txBody>
      </p:sp>
      <p:sp>
        <p:nvSpPr>
          <p:cNvPr id="64515" name="Rectangle 3"/>
          <p:cNvSpPr>
            <a:spLocks noGrp="1" noChangeArrowheads="1"/>
          </p:cNvSpPr>
          <p:nvPr>
            <p:ph type="body" idx="4294967295"/>
          </p:nvPr>
        </p:nvSpPr>
        <p:spPr>
          <a:xfrm>
            <a:off x="228600" y="1600200"/>
            <a:ext cx="8229600" cy="4530725"/>
          </a:xfrm>
        </p:spPr>
        <p:txBody>
          <a:bodyPr rtlCol="0">
            <a:normAutofit/>
          </a:bodyPr>
          <a:lstStyle/>
          <a:p>
            <a:pPr marL="0" indent="0" eaLnBrk="1" fontAlgn="auto" hangingPunct="1">
              <a:spcAft>
                <a:spcPts val="0"/>
              </a:spcAft>
              <a:buFont typeface="Arial" panose="020B0604020202020204" pitchFamily="34" charset="0"/>
              <a:buNone/>
              <a:defRPr/>
            </a:pPr>
            <a:r>
              <a:rPr lang="en-US" altLang="en-US" dirty="0"/>
              <a:t>    </a:t>
            </a:r>
            <a:r>
              <a:rPr lang="en-US" altLang="en-US" sz="2400" dirty="0">
                <a:latin typeface="Times New Roman" panose="02020603050405020304" pitchFamily="18" charset="0"/>
                <a:cs typeface="Times New Roman" panose="02020603050405020304" pitchFamily="18" charset="0"/>
              </a:rPr>
              <a:t>Enforcement Authority/Responsibility</a:t>
            </a:r>
          </a:p>
          <a:p>
            <a:pPr lvl="2"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Bureau of Indian Affairs (BIA)</a:t>
            </a:r>
          </a:p>
          <a:p>
            <a:pPr lvl="2"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Indian Health Service (IHS)</a:t>
            </a:r>
          </a:p>
          <a:p>
            <a:pPr lvl="2"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Tribal Housing Authority (IHA)</a:t>
            </a:r>
          </a:p>
          <a:p>
            <a:pPr marL="400056" lvl="1" indent="0">
              <a:buNone/>
              <a:defRPr/>
            </a:pPr>
            <a:r>
              <a:rPr lang="en-US" altLang="en-US" sz="2400" dirty="0">
                <a:latin typeface="Times New Roman" panose="02020603050405020304" pitchFamily="18" charset="0"/>
                <a:cs typeface="Times New Roman" panose="02020603050405020304" pitchFamily="18" charset="0"/>
              </a:rPr>
              <a:t>*Key Point: Tribal Preference allowed  under 1990                       Amendments</a:t>
            </a:r>
          </a:p>
          <a:p>
            <a:pPr marL="0" indent="0" eaLnBrk="1" fontAlgn="auto" hangingPunct="1">
              <a:spcAft>
                <a:spcPts val="0"/>
              </a:spcAft>
              <a:buNone/>
              <a:defRPr/>
            </a:pPr>
            <a:r>
              <a:rPr lang="en-US" altLang="en-US" sz="2400" dirty="0">
                <a:latin typeface="Times New Roman" panose="02020603050405020304" pitchFamily="18" charset="0"/>
                <a:cs typeface="Times New Roman" panose="02020603050405020304" pitchFamily="18" charset="0"/>
              </a:rPr>
              <a:t>  **Ideal TERO /Agency Relationship: Collaboration</a:t>
            </a:r>
          </a:p>
        </p:txBody>
      </p:sp>
    </p:spTree>
    <p:extLst>
      <p:ext uri="{BB962C8B-B14F-4D97-AF65-F5344CB8AC3E}">
        <p14:creationId xmlns:p14="http://schemas.microsoft.com/office/powerpoint/2010/main" val="1210337461"/>
      </p:ext>
    </p:extLst>
  </p:cSld>
  <p:clrMapOvr>
    <a:masterClrMapping/>
  </p:clrMapOvr>
  <p:transition spd="med">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457200" y="457200"/>
            <a:ext cx="8229600" cy="1143000"/>
          </a:xfrm>
        </p:spPr>
        <p:txBody>
          <a:bodyPr/>
          <a:lstStyle/>
          <a:p>
            <a:pPr algn="ctr"/>
            <a:r>
              <a:rPr lang="en-US" altLang="en-US" sz="2800" dirty="0">
                <a:latin typeface="Times New Roman" panose="02020603050405020304" pitchFamily="18" charset="0"/>
                <a:cs typeface="Times New Roman" panose="02020603050405020304" pitchFamily="18" charset="0"/>
              </a:rPr>
              <a:t>PART THREE</a:t>
            </a:r>
            <a:br>
              <a:rPr lang="en-US" altLang="en-US" sz="2800" dirty="0">
                <a:latin typeface="Times New Roman" panose="02020603050405020304" pitchFamily="18" charset="0"/>
                <a:cs typeface="Times New Roman" panose="02020603050405020304" pitchFamily="18" charset="0"/>
              </a:rPr>
            </a:br>
            <a:r>
              <a:rPr lang="en-US" altLang="en-US" sz="2800" dirty="0">
                <a:latin typeface="Times New Roman" panose="02020603050405020304" pitchFamily="18" charset="0"/>
                <a:cs typeface="Times New Roman" panose="02020603050405020304" pitchFamily="18" charset="0"/>
              </a:rPr>
              <a:t>FEDERAL EMPLOYMENT LAW</a:t>
            </a:r>
          </a:p>
        </p:txBody>
      </p:sp>
      <p:sp>
        <p:nvSpPr>
          <p:cNvPr id="308227" name="Rectangle 3"/>
          <p:cNvSpPr>
            <a:spLocks noGrp="1" noChangeArrowheads="1"/>
          </p:cNvSpPr>
          <p:nvPr>
            <p:ph type="body" idx="4294967295"/>
          </p:nvPr>
        </p:nvSpPr>
        <p:spPr>
          <a:xfrm>
            <a:off x="228600" y="1447800"/>
            <a:ext cx="8686800" cy="5105400"/>
          </a:xfrm>
        </p:spPr>
        <p:txBody>
          <a:bodyPr rtlCol="0">
            <a:normAutofit fontScale="92500" lnSpcReduction="20000"/>
          </a:bodyPr>
          <a:lstStyle/>
          <a:p>
            <a:pPr eaLnBrk="1" fontAlgn="auto" hangingPunct="1">
              <a:lnSpc>
                <a:spcPct val="80000"/>
              </a:lnSpc>
              <a:spcAft>
                <a:spcPts val="0"/>
              </a:spcAft>
              <a:defRPr/>
            </a:pPr>
            <a:endParaRPr lang="en-US" altLang="en-US" sz="1400" dirty="0"/>
          </a:p>
          <a:p>
            <a:pPr marL="0" indent="0">
              <a:lnSpc>
                <a:spcPct val="80000"/>
              </a:lnSpc>
              <a:buNone/>
              <a:defRPr/>
            </a:pPr>
            <a:r>
              <a:rPr lang="en-US" altLang="en-US" sz="3300" dirty="0">
                <a:latin typeface="Times New Roman" panose="02020603050405020304" pitchFamily="18" charset="0"/>
                <a:cs typeface="Times New Roman" panose="02020603050405020304" pitchFamily="18" charset="0"/>
              </a:rPr>
              <a:t>NAHASDA -</a:t>
            </a:r>
            <a:r>
              <a:rPr lang="en-US" altLang="en-US" sz="3000" dirty="0"/>
              <a:t>HUD INDIAN PREFERENCE REGS.</a:t>
            </a:r>
          </a:p>
          <a:p>
            <a:pPr eaLnBrk="1" fontAlgn="auto" hangingPunct="1">
              <a:lnSpc>
                <a:spcPct val="80000"/>
              </a:lnSpc>
              <a:spcAft>
                <a:spcPts val="0"/>
              </a:spcAft>
              <a:buFont typeface="Wingdings" panose="05000000000000000000" pitchFamily="2" charset="2"/>
              <a:buChar char="Ø"/>
              <a:defRPr/>
            </a:pPr>
            <a:r>
              <a:rPr lang="en-US" altLang="en-US" sz="2600" dirty="0">
                <a:latin typeface="Times New Roman" panose="02020603050405020304" pitchFamily="18" charset="0"/>
                <a:cs typeface="Times New Roman" panose="02020603050405020304" pitchFamily="18" charset="0"/>
              </a:rPr>
              <a:t> Housing regulations 1003.510 &amp; PL 93-638 -Section 7b  Applies</a:t>
            </a:r>
          </a:p>
          <a:p>
            <a:pPr marL="0" indent="0" eaLnBrk="1" fontAlgn="auto" hangingPunct="1">
              <a:lnSpc>
                <a:spcPct val="80000"/>
              </a:lnSpc>
              <a:spcAft>
                <a:spcPts val="0"/>
              </a:spcAft>
              <a:buNone/>
              <a:defRPr/>
            </a:pPr>
            <a:endParaRPr lang="en-US" altLang="en-US" sz="2600" dirty="0">
              <a:latin typeface="Times New Roman" panose="02020603050405020304" pitchFamily="18" charset="0"/>
              <a:cs typeface="Times New Roman" panose="02020603050405020304" pitchFamily="18" charset="0"/>
            </a:endParaRPr>
          </a:p>
          <a:p>
            <a:pPr marL="0" indent="0" eaLnBrk="1" fontAlgn="auto" hangingPunct="1">
              <a:lnSpc>
                <a:spcPct val="80000"/>
              </a:lnSpc>
              <a:spcAft>
                <a:spcPts val="0"/>
              </a:spcAft>
              <a:buNone/>
              <a:defRPr/>
            </a:pPr>
            <a:r>
              <a:rPr lang="en-US" altLang="en-US" sz="2800" dirty="0">
                <a:latin typeface="Times New Roman" panose="02020603050405020304" pitchFamily="18" charset="0"/>
                <a:cs typeface="Times New Roman" panose="02020603050405020304" pitchFamily="18" charset="0"/>
              </a:rPr>
              <a:t>Preference is required in:</a:t>
            </a:r>
          </a:p>
          <a:p>
            <a:pPr eaLnBrk="1" fontAlgn="auto" hangingPunct="1">
              <a:lnSpc>
                <a:spcPct val="80000"/>
              </a:lnSpc>
              <a:spcAft>
                <a:spcPts val="0"/>
              </a:spcAft>
              <a:buFont typeface="Wingdings" panose="05000000000000000000" pitchFamily="2" charset="2"/>
              <a:buNone/>
              <a:defRPr/>
            </a:pPr>
            <a:endParaRPr lang="en-US" altLang="en-US" sz="2800"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Wingdings" panose="05000000000000000000" pitchFamily="2" charset="2"/>
              <a:buChar char="§"/>
              <a:defRPr/>
            </a:pPr>
            <a:r>
              <a:rPr lang="en-US" altLang="en-US" sz="2800" dirty="0">
                <a:latin typeface="Times New Roman" panose="02020603050405020304" pitchFamily="18" charset="0"/>
                <a:cs typeface="Times New Roman" panose="02020603050405020304" pitchFamily="18" charset="0"/>
              </a:rPr>
              <a:t>Employment;</a:t>
            </a:r>
          </a:p>
          <a:p>
            <a:pPr eaLnBrk="1" fontAlgn="auto" hangingPunct="1">
              <a:lnSpc>
                <a:spcPct val="80000"/>
              </a:lnSpc>
              <a:spcAft>
                <a:spcPts val="0"/>
              </a:spcAft>
              <a:buFont typeface="Wingdings" panose="05000000000000000000" pitchFamily="2" charset="2"/>
              <a:buChar char="§"/>
              <a:defRPr/>
            </a:pPr>
            <a:r>
              <a:rPr lang="en-US" altLang="en-US" sz="2800" dirty="0">
                <a:latin typeface="Times New Roman" panose="02020603050405020304" pitchFamily="18" charset="0"/>
                <a:cs typeface="Times New Roman" panose="02020603050405020304" pitchFamily="18" charset="0"/>
              </a:rPr>
              <a:t>Training;</a:t>
            </a:r>
          </a:p>
          <a:p>
            <a:pPr eaLnBrk="1" fontAlgn="auto" hangingPunct="1">
              <a:lnSpc>
                <a:spcPct val="80000"/>
              </a:lnSpc>
              <a:spcAft>
                <a:spcPts val="0"/>
              </a:spcAft>
              <a:buFont typeface="Wingdings" panose="05000000000000000000" pitchFamily="2" charset="2"/>
              <a:buChar char="§"/>
              <a:defRPr/>
            </a:pPr>
            <a:r>
              <a:rPr lang="en-US" altLang="en-US" sz="2800" dirty="0">
                <a:latin typeface="Times New Roman" panose="02020603050405020304" pitchFamily="18" charset="0"/>
                <a:cs typeface="Times New Roman" panose="02020603050405020304" pitchFamily="18" charset="0"/>
              </a:rPr>
              <a:t>Contracting;</a:t>
            </a:r>
          </a:p>
          <a:p>
            <a:pPr eaLnBrk="1" fontAlgn="auto" hangingPunct="1">
              <a:lnSpc>
                <a:spcPct val="80000"/>
              </a:lnSpc>
              <a:spcAft>
                <a:spcPts val="0"/>
              </a:spcAft>
              <a:buFont typeface="Wingdings" panose="05000000000000000000" pitchFamily="2" charset="2"/>
              <a:buChar char="§"/>
              <a:defRPr/>
            </a:pPr>
            <a:r>
              <a:rPr lang="en-US" altLang="en-US" sz="2800" dirty="0">
                <a:latin typeface="Times New Roman" panose="02020603050405020304" pitchFamily="18" charset="0"/>
                <a:cs typeface="Times New Roman" panose="02020603050405020304" pitchFamily="18" charset="0"/>
              </a:rPr>
              <a:t>Sub-contracting.</a:t>
            </a:r>
          </a:p>
          <a:p>
            <a:pPr eaLnBrk="1" fontAlgn="auto" hangingPunct="1">
              <a:lnSpc>
                <a:spcPct val="80000"/>
              </a:lnSpc>
              <a:spcAft>
                <a:spcPts val="0"/>
              </a:spcAft>
              <a:buFont typeface="Wingdings" panose="05000000000000000000" pitchFamily="2" charset="2"/>
              <a:buChar char="§"/>
              <a:defRPr/>
            </a:pPr>
            <a:endParaRPr lang="en-US" altLang="en-US" sz="2800" dirty="0">
              <a:latin typeface="Times New Roman" panose="02020603050405020304" pitchFamily="18" charset="0"/>
              <a:cs typeface="Times New Roman" panose="02020603050405020304" pitchFamily="18" charset="0"/>
            </a:endParaRPr>
          </a:p>
          <a:p>
            <a:pPr marL="0" indent="0" eaLnBrk="1" fontAlgn="auto" hangingPunct="1">
              <a:lnSpc>
                <a:spcPct val="80000"/>
              </a:lnSpc>
              <a:spcAft>
                <a:spcPts val="0"/>
              </a:spcAft>
              <a:buFont typeface="Arial" panose="020B0604020202020204" pitchFamily="34" charset="0"/>
              <a:buNone/>
              <a:defRPr/>
            </a:pPr>
            <a:r>
              <a:rPr lang="en-US" altLang="en-US" sz="2800" dirty="0">
                <a:latin typeface="Times New Roman" panose="02020603050405020304" pitchFamily="18" charset="0"/>
                <a:cs typeface="Times New Roman" panose="02020603050405020304" pitchFamily="18" charset="0"/>
              </a:rPr>
              <a:t>*Enforcement: Tribal Housing Authority</a:t>
            </a:r>
          </a:p>
          <a:p>
            <a:pPr eaLnBrk="1" fontAlgn="auto" hangingPunct="1">
              <a:lnSpc>
                <a:spcPct val="80000"/>
              </a:lnSpc>
              <a:spcAft>
                <a:spcPts val="0"/>
              </a:spcAft>
              <a:buFont typeface="Wingdings" panose="05000000000000000000" pitchFamily="2" charset="2"/>
              <a:buNone/>
              <a:defRPr/>
            </a:pPr>
            <a:endParaRPr lang="en-US" altLang="en-US" dirty="0"/>
          </a:p>
          <a:p>
            <a:pPr eaLnBrk="1" fontAlgn="auto" hangingPunct="1">
              <a:lnSpc>
                <a:spcPct val="80000"/>
              </a:lnSpc>
              <a:spcAft>
                <a:spcPts val="0"/>
              </a:spcAft>
              <a:buFont typeface="Wingdings" panose="05000000000000000000" pitchFamily="2" charset="2"/>
              <a:buNone/>
              <a:defRPr/>
            </a:pPr>
            <a:r>
              <a:rPr lang="en-US" altLang="en-US" sz="500" dirty="0"/>
              <a:t>		</a:t>
            </a:r>
            <a:r>
              <a:rPr lang="en-US" altLang="en-US" sz="1400" dirty="0"/>
              <a:t>		</a:t>
            </a:r>
          </a:p>
        </p:txBody>
      </p:sp>
    </p:spTree>
    <p:extLst>
      <p:ext uri="{BB962C8B-B14F-4D97-AF65-F5344CB8AC3E}">
        <p14:creationId xmlns:p14="http://schemas.microsoft.com/office/powerpoint/2010/main" val="2284527269"/>
      </p:ext>
    </p:extLst>
  </p:cSld>
  <p:clrMapOvr>
    <a:masterClrMapping/>
  </p:clrMapOvr>
  <p:transition spd="med">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0" y="228600"/>
            <a:ext cx="8229600" cy="1143000"/>
          </a:xfrm>
        </p:spPr>
        <p:txBody>
          <a:bodyPr rtlCol="0">
            <a:normAutofit/>
          </a:bodyPr>
          <a:lstStyle/>
          <a:p>
            <a:pPr algn="ctr" eaLnBrk="1" fontAlgn="auto" hangingPunct="1">
              <a:spcAft>
                <a:spcPts val="0"/>
              </a:spcAft>
              <a:defRPr/>
            </a:pPr>
            <a:r>
              <a:rPr lang="en-US" altLang="en-US" sz="2600" cap="all" dirty="0">
                <a:solidFill>
                  <a:schemeClr val="tx1"/>
                </a:solidFill>
                <a:latin typeface="Times New Roman" panose="02020603050405020304" pitchFamily="18" charset="0"/>
                <a:cs typeface="Times New Roman" panose="02020603050405020304" pitchFamily="18" charset="0"/>
              </a:rPr>
              <a:t>Major Federal Laws That Permit Indian Preference</a:t>
            </a:r>
          </a:p>
        </p:txBody>
      </p:sp>
      <p:sp>
        <p:nvSpPr>
          <p:cNvPr id="310275" name="Rectangle 3"/>
          <p:cNvSpPr>
            <a:spLocks noGrp="1" noChangeArrowheads="1"/>
          </p:cNvSpPr>
          <p:nvPr>
            <p:ph type="body" idx="4294967295"/>
          </p:nvPr>
        </p:nvSpPr>
        <p:spPr>
          <a:xfrm>
            <a:off x="228600" y="1600200"/>
            <a:ext cx="8686800" cy="4800600"/>
          </a:xfrm>
        </p:spPr>
        <p:txBody>
          <a:bodyPr rtlCol="0">
            <a:normAutofit fontScale="25000" lnSpcReduction="20000"/>
          </a:bodyPr>
          <a:lstStyle/>
          <a:p>
            <a:pPr eaLnBrk="1" fontAlgn="auto" hangingPunct="1">
              <a:lnSpc>
                <a:spcPct val="80000"/>
              </a:lnSpc>
              <a:spcAft>
                <a:spcPts val="0"/>
              </a:spcAft>
              <a:buFont typeface="Wingdings" panose="05000000000000000000" pitchFamily="2" charset="2"/>
              <a:buNone/>
              <a:defRPr/>
            </a:pPr>
            <a:endParaRPr lang="en-US" altLang="en-US" sz="5100" cap="all"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Wingdings" panose="05000000000000000000" pitchFamily="2" charset="2"/>
              <a:buNone/>
              <a:defRPr/>
            </a:pPr>
            <a:r>
              <a:rPr lang="en-US" altLang="en-US" sz="10400" cap="all" dirty="0">
                <a:latin typeface="Times New Roman" panose="02020603050405020304" pitchFamily="18" charset="0"/>
                <a:cs typeface="Times New Roman" panose="02020603050405020304" pitchFamily="18" charset="0"/>
              </a:rPr>
              <a:t>TITLE VII of the Civil Rights Act (1964)</a:t>
            </a:r>
          </a:p>
          <a:p>
            <a:pPr marL="0" indent="0" eaLnBrk="1" fontAlgn="auto" hangingPunct="1">
              <a:lnSpc>
                <a:spcPct val="80000"/>
              </a:lnSpc>
              <a:spcAft>
                <a:spcPts val="0"/>
              </a:spcAft>
              <a:buNone/>
              <a:defRPr/>
            </a:pPr>
            <a:endParaRPr lang="en-US" altLang="en-US" sz="7700" cap="all" dirty="0">
              <a:solidFill>
                <a:schemeClr val="hlink"/>
              </a:solidFill>
              <a:latin typeface="Times New Roman" panose="02020603050405020304" pitchFamily="18" charset="0"/>
              <a:cs typeface="Times New Roman" panose="02020603050405020304" pitchFamily="18" charset="0"/>
            </a:endParaRPr>
          </a:p>
          <a:p>
            <a:pPr marL="0" indent="0" algn="ctr" eaLnBrk="1" fontAlgn="auto" hangingPunct="1">
              <a:lnSpc>
                <a:spcPct val="80000"/>
              </a:lnSpc>
              <a:spcBef>
                <a:spcPts val="600"/>
              </a:spcBef>
              <a:spcAft>
                <a:spcPts val="0"/>
              </a:spcAft>
              <a:buNone/>
              <a:defRPr/>
            </a:pPr>
            <a:r>
              <a:rPr lang="en-US" altLang="en-US" sz="9600" dirty="0">
                <a:latin typeface="Times New Roman" panose="02020603050405020304" pitchFamily="18" charset="0"/>
                <a:cs typeface="Times New Roman" panose="02020603050405020304" pitchFamily="18" charset="0"/>
              </a:rPr>
              <a:t>General Provisions:</a:t>
            </a:r>
          </a:p>
          <a:p>
            <a:pPr algn="ctr" eaLnBrk="1" fontAlgn="auto" hangingPunct="1">
              <a:lnSpc>
                <a:spcPct val="80000"/>
              </a:lnSpc>
              <a:spcAft>
                <a:spcPts val="0"/>
              </a:spcAft>
              <a:buFont typeface="Wingdings" panose="05000000000000000000" pitchFamily="2" charset="2"/>
              <a:buNone/>
              <a:defRPr/>
            </a:pPr>
            <a:endParaRPr lang="en-US" altLang="en-US" sz="9600" dirty="0">
              <a:latin typeface="Times New Roman" panose="02020603050405020304" pitchFamily="18" charset="0"/>
              <a:cs typeface="Times New Roman" panose="02020603050405020304" pitchFamily="18" charset="0"/>
            </a:endParaRPr>
          </a:p>
          <a:p>
            <a:pPr eaLnBrk="1" fontAlgn="auto" hangingPunct="1">
              <a:lnSpc>
                <a:spcPct val="95000"/>
              </a:lnSpc>
              <a:spcBef>
                <a:spcPts val="600"/>
              </a:spcBef>
              <a:spcAft>
                <a:spcPts val="0"/>
              </a:spcAft>
              <a:buFont typeface="Wingdings" panose="05000000000000000000" pitchFamily="2" charset="2"/>
              <a:buChar char="Ø"/>
              <a:defRPr/>
            </a:pPr>
            <a:r>
              <a:rPr lang="en-US" altLang="en-US" sz="9600" dirty="0">
                <a:latin typeface="Times New Roman" panose="02020603050405020304" pitchFamily="18" charset="0"/>
                <a:cs typeface="Times New Roman" panose="02020603050405020304" pitchFamily="18" charset="0"/>
              </a:rPr>
              <a:t>Prohibits discrimination on the basis of race, color, religion, sex or </a:t>
            </a:r>
          </a:p>
          <a:p>
            <a:pPr marL="0" indent="0" eaLnBrk="1" fontAlgn="auto" hangingPunct="1">
              <a:lnSpc>
                <a:spcPct val="95000"/>
              </a:lnSpc>
              <a:spcBef>
                <a:spcPts val="600"/>
              </a:spcBef>
              <a:spcAft>
                <a:spcPts val="0"/>
              </a:spcAft>
              <a:buNone/>
              <a:defRPr/>
            </a:pPr>
            <a:r>
              <a:rPr lang="en-US" altLang="en-US" sz="9600" dirty="0">
                <a:latin typeface="Times New Roman" panose="02020603050405020304" pitchFamily="18" charset="0"/>
                <a:cs typeface="Times New Roman" panose="02020603050405020304" pitchFamily="18" charset="0"/>
              </a:rPr>
              <a:t>     national origin. </a:t>
            </a:r>
          </a:p>
          <a:p>
            <a:pPr marL="0" indent="0" eaLnBrk="1" fontAlgn="auto" hangingPunct="1">
              <a:lnSpc>
                <a:spcPct val="95000"/>
              </a:lnSpc>
              <a:spcBef>
                <a:spcPts val="600"/>
              </a:spcBef>
              <a:spcAft>
                <a:spcPts val="0"/>
              </a:spcAft>
              <a:buNone/>
              <a:defRPr/>
            </a:pPr>
            <a:endParaRPr lang="en-US" altLang="en-US" sz="9600" dirty="0">
              <a:latin typeface="Times New Roman" panose="02020603050405020304" pitchFamily="18" charset="0"/>
              <a:cs typeface="Times New Roman" panose="02020603050405020304" pitchFamily="18" charset="0"/>
            </a:endParaRPr>
          </a:p>
          <a:p>
            <a:pPr eaLnBrk="1" fontAlgn="auto" hangingPunct="1">
              <a:lnSpc>
                <a:spcPct val="95000"/>
              </a:lnSpc>
              <a:spcBef>
                <a:spcPts val="600"/>
              </a:spcBef>
              <a:spcAft>
                <a:spcPts val="0"/>
              </a:spcAft>
              <a:buFont typeface="Wingdings" panose="05000000000000000000" pitchFamily="2" charset="2"/>
              <a:buChar char="Ø"/>
              <a:defRPr/>
            </a:pPr>
            <a:r>
              <a:rPr lang="en-US" altLang="en-US" sz="9600" dirty="0">
                <a:latin typeface="Times New Roman" panose="02020603050405020304" pitchFamily="18" charset="0"/>
                <a:cs typeface="Times New Roman" panose="02020603050405020304" pitchFamily="18" charset="0"/>
              </a:rPr>
              <a:t>Act amended in 1978 to include the Pregnancy Discrimination Act.</a:t>
            </a:r>
          </a:p>
          <a:p>
            <a:pPr algn="ctr" eaLnBrk="1" fontAlgn="auto" hangingPunct="1">
              <a:lnSpc>
                <a:spcPct val="95000"/>
              </a:lnSpc>
              <a:spcBef>
                <a:spcPts val="600"/>
              </a:spcBef>
              <a:spcAft>
                <a:spcPts val="0"/>
              </a:spcAft>
              <a:buFont typeface="Wingdings" panose="05000000000000000000" pitchFamily="2" charset="2"/>
              <a:buChar char="Ø"/>
              <a:defRPr/>
            </a:pPr>
            <a:endParaRPr lang="en-US" altLang="en-US" sz="9600" dirty="0">
              <a:latin typeface="Times New Roman" panose="02020603050405020304" pitchFamily="18" charset="0"/>
              <a:cs typeface="Times New Roman" panose="02020603050405020304" pitchFamily="18" charset="0"/>
            </a:endParaRPr>
          </a:p>
          <a:p>
            <a:pPr eaLnBrk="1" fontAlgn="auto" hangingPunct="1">
              <a:lnSpc>
                <a:spcPct val="95000"/>
              </a:lnSpc>
              <a:spcBef>
                <a:spcPts val="600"/>
              </a:spcBef>
              <a:spcAft>
                <a:spcPts val="0"/>
              </a:spcAft>
              <a:buFont typeface="Wingdings" panose="05000000000000000000" pitchFamily="2" charset="2"/>
              <a:buChar char="Ø"/>
              <a:defRPr/>
            </a:pPr>
            <a:r>
              <a:rPr lang="en-US" altLang="en-US" sz="9600" dirty="0">
                <a:latin typeface="Times New Roman" panose="02020603050405020304" pitchFamily="18" charset="0"/>
                <a:cs typeface="Times New Roman" panose="02020603050405020304" pitchFamily="18" charset="0"/>
              </a:rPr>
              <a:t>Coverage: All employers with 15 or more employees</a:t>
            </a:r>
          </a:p>
          <a:p>
            <a:pPr eaLnBrk="1" fontAlgn="auto" hangingPunct="1">
              <a:lnSpc>
                <a:spcPct val="80000"/>
              </a:lnSpc>
              <a:spcAft>
                <a:spcPts val="0"/>
              </a:spcAft>
              <a:buFont typeface="Wingdings" panose="05000000000000000000" pitchFamily="2" charset="2"/>
              <a:buChar char="Ø"/>
              <a:defRPr/>
            </a:pPr>
            <a:endParaRPr lang="en-US" altLang="en-US" sz="9600"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Wingdings" panose="05000000000000000000" pitchFamily="2" charset="2"/>
              <a:buChar char="§"/>
              <a:defRPr/>
            </a:pPr>
            <a:endParaRPr lang="en-US" altLang="en-US" sz="2400" dirty="0"/>
          </a:p>
          <a:p>
            <a:pPr eaLnBrk="1" fontAlgn="auto" hangingPunct="1">
              <a:lnSpc>
                <a:spcPct val="80000"/>
              </a:lnSpc>
              <a:spcAft>
                <a:spcPts val="0"/>
              </a:spcAft>
              <a:buFont typeface="Wingdings" panose="05000000000000000000" pitchFamily="2" charset="2"/>
              <a:buNone/>
              <a:defRPr/>
            </a:pPr>
            <a:endParaRPr lang="en-US" altLang="en-US" sz="2400" dirty="0"/>
          </a:p>
          <a:p>
            <a:pPr eaLnBrk="1" fontAlgn="auto" hangingPunct="1">
              <a:lnSpc>
                <a:spcPct val="80000"/>
              </a:lnSpc>
              <a:spcAft>
                <a:spcPts val="0"/>
              </a:spcAft>
              <a:buFont typeface="Wingdings" panose="05000000000000000000" pitchFamily="2" charset="2"/>
              <a:buNone/>
              <a:defRPr/>
            </a:pPr>
            <a:endParaRPr lang="en-US" altLang="en-US" sz="2400" dirty="0"/>
          </a:p>
          <a:p>
            <a:pPr eaLnBrk="1" fontAlgn="auto" hangingPunct="1">
              <a:lnSpc>
                <a:spcPct val="80000"/>
              </a:lnSpc>
              <a:spcAft>
                <a:spcPts val="0"/>
              </a:spcAft>
              <a:buFont typeface="Wingdings" panose="05000000000000000000" pitchFamily="2" charset="2"/>
              <a:buNone/>
              <a:defRPr/>
            </a:pPr>
            <a:r>
              <a:rPr lang="en-US" altLang="en-US" sz="2400" dirty="0"/>
              <a:t> </a:t>
            </a:r>
          </a:p>
        </p:txBody>
      </p:sp>
    </p:spTree>
    <p:extLst>
      <p:ext uri="{BB962C8B-B14F-4D97-AF65-F5344CB8AC3E}">
        <p14:creationId xmlns:p14="http://schemas.microsoft.com/office/powerpoint/2010/main" val="3964692562"/>
      </p:ext>
    </p:extLst>
  </p:cSld>
  <p:clrMapOvr>
    <a:masterClrMapping/>
  </p:clrMapOvr>
  <p:transition spd="med">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0" y="277813"/>
            <a:ext cx="8229600" cy="1143000"/>
          </a:xfrm>
        </p:spPr>
        <p:txBody>
          <a:bodyPr rtlCol="0">
            <a:normAutofit fontScale="90000"/>
          </a:bodyPr>
          <a:lstStyle/>
          <a:p>
            <a:pPr algn="ctr" eaLnBrk="1" fontAlgn="auto" hangingPunct="1">
              <a:spcAft>
                <a:spcPts val="0"/>
              </a:spcAft>
              <a:defRPr/>
            </a:pPr>
            <a:r>
              <a:rPr lang="en-US" altLang="en-US" sz="3600" dirty="0">
                <a:solidFill>
                  <a:schemeClr val="tx1"/>
                </a:solidFill>
                <a:latin typeface="Times New Roman" panose="02020603050405020304" pitchFamily="18" charset="0"/>
                <a:cs typeface="Times New Roman" panose="02020603050405020304" pitchFamily="18" charset="0"/>
              </a:rPr>
              <a:t>  TITLE VII of the Civil Rights Act (1964)</a:t>
            </a:r>
            <a:br>
              <a:rPr lang="en-US" altLang="en-US" sz="3600" dirty="0">
                <a:solidFill>
                  <a:schemeClr val="tx1"/>
                </a:solidFill>
                <a:latin typeface="Times New Roman" panose="02020603050405020304" pitchFamily="18" charset="0"/>
                <a:cs typeface="Times New Roman" panose="02020603050405020304" pitchFamily="18" charset="0"/>
              </a:rPr>
            </a:br>
            <a:br>
              <a:rPr lang="en-US" altLang="en-US" u="sng" dirty="0"/>
            </a:br>
            <a:endParaRPr lang="en-US" altLang="en-US" u="sng" dirty="0"/>
          </a:p>
        </p:txBody>
      </p:sp>
      <p:sp>
        <p:nvSpPr>
          <p:cNvPr id="309251" name="Rectangle 3"/>
          <p:cNvSpPr>
            <a:spLocks noGrp="1" noChangeArrowheads="1"/>
          </p:cNvSpPr>
          <p:nvPr>
            <p:ph type="body" idx="4294967295"/>
          </p:nvPr>
        </p:nvSpPr>
        <p:spPr>
          <a:xfrm>
            <a:off x="304800" y="1143000"/>
            <a:ext cx="8305800" cy="4876800"/>
          </a:xfrm>
        </p:spPr>
        <p:txBody>
          <a:bodyPr rtlCol="0">
            <a:normAutofit fontScale="92500" lnSpcReduction="20000"/>
          </a:bodyPr>
          <a:lstStyle/>
          <a:p>
            <a:pPr eaLnBrk="1" fontAlgn="auto" hangingPunct="1">
              <a:lnSpc>
                <a:spcPct val="80000"/>
              </a:lnSpc>
              <a:spcAft>
                <a:spcPts val="0"/>
              </a:spcAft>
              <a:buFont typeface="Wingdings" panose="05000000000000000000" pitchFamily="2" charset="2"/>
              <a:buNone/>
              <a:defRPr/>
            </a:pPr>
            <a:r>
              <a:rPr lang="en-US" altLang="en-US" sz="600" dirty="0"/>
              <a:t>   </a:t>
            </a:r>
            <a:endParaRPr lang="en-US" altLang="en-US" sz="500" dirty="0"/>
          </a:p>
          <a:p>
            <a:pPr marL="0" indent="0">
              <a:lnSpc>
                <a:spcPct val="80000"/>
              </a:lnSpc>
              <a:buNone/>
              <a:defRPr/>
            </a:pPr>
            <a:r>
              <a:rPr lang="en-US" altLang="en-US" sz="2600" cap="all" dirty="0">
                <a:latin typeface="Times New Roman" panose="02020603050405020304" pitchFamily="18" charset="0"/>
                <a:cs typeface="Times New Roman" panose="02020603050405020304" pitchFamily="18" charset="0"/>
              </a:rPr>
              <a:t>Coverage:</a:t>
            </a:r>
          </a:p>
          <a:p>
            <a:pPr eaLnBrk="1" fontAlgn="auto" hangingPunct="1">
              <a:lnSpc>
                <a:spcPct val="80000"/>
              </a:lnSpc>
              <a:spcAft>
                <a:spcPts val="0"/>
              </a:spcAft>
              <a:buFont typeface="Wingdings" panose="05000000000000000000" pitchFamily="2" charset="2"/>
              <a:buChar char="Ø"/>
              <a:defRPr/>
            </a:pPr>
            <a:r>
              <a:rPr lang="en-US" altLang="en-US" sz="2800" dirty="0">
                <a:latin typeface="Times New Roman" panose="02020603050405020304" pitchFamily="18" charset="0"/>
                <a:cs typeface="Times New Roman" panose="02020603050405020304" pitchFamily="18" charset="0"/>
              </a:rPr>
              <a:t>Key Points relative Indian Preference 703(i):</a:t>
            </a:r>
          </a:p>
          <a:p>
            <a:pPr eaLnBrk="1" fontAlgn="auto" hangingPunct="1">
              <a:lnSpc>
                <a:spcPct val="80000"/>
              </a:lnSpc>
              <a:spcAft>
                <a:spcPts val="0"/>
              </a:spcAft>
              <a:buFont typeface="Wingdings" panose="05000000000000000000" pitchFamily="2" charset="2"/>
              <a:buNone/>
              <a:defRPr/>
            </a:pPr>
            <a:endParaRPr lang="en-US" altLang="en-US" sz="2800" dirty="0">
              <a:latin typeface="Times New Roman" panose="02020603050405020304" pitchFamily="18" charset="0"/>
              <a:cs typeface="Times New Roman" panose="02020603050405020304" pitchFamily="18" charset="0"/>
            </a:endParaRPr>
          </a:p>
          <a:p>
            <a:pPr eaLnBrk="1" fontAlgn="auto" hangingPunct="1">
              <a:lnSpc>
                <a:spcPct val="85000"/>
              </a:lnSpc>
              <a:spcAft>
                <a:spcPts val="0"/>
              </a:spcAft>
              <a:buFont typeface="Wingdings" panose="05000000000000000000" pitchFamily="2" charset="2"/>
              <a:buChar char="§"/>
              <a:defRPr/>
            </a:pPr>
            <a:r>
              <a:rPr lang="en-US" altLang="en-US" sz="2800" dirty="0">
                <a:latin typeface="Times New Roman" panose="02020603050405020304" pitchFamily="18" charset="0"/>
                <a:cs typeface="Times New Roman" panose="02020603050405020304" pitchFamily="18" charset="0"/>
              </a:rPr>
              <a:t>Indian Preference is not race based…it is based on unique status of Indian people with US GOV </a:t>
            </a:r>
          </a:p>
          <a:p>
            <a:pPr eaLnBrk="1" fontAlgn="auto" hangingPunct="1">
              <a:lnSpc>
                <a:spcPct val="105000"/>
              </a:lnSpc>
              <a:spcBef>
                <a:spcPct val="25000"/>
              </a:spcBef>
              <a:spcAft>
                <a:spcPts val="0"/>
              </a:spcAft>
              <a:buFont typeface="Wingdings" panose="05000000000000000000" pitchFamily="2" charset="2"/>
              <a:buChar char="§"/>
              <a:defRPr/>
            </a:pPr>
            <a:r>
              <a:rPr lang="en-US" altLang="en-US" sz="2800" dirty="0">
                <a:latin typeface="Times New Roman" panose="02020603050405020304" pitchFamily="18" charset="0"/>
                <a:cs typeface="Times New Roman" panose="02020603050405020304" pitchFamily="18" charset="0"/>
              </a:rPr>
              <a:t>Permits Indian Preference - does not require</a:t>
            </a:r>
          </a:p>
          <a:p>
            <a:pPr eaLnBrk="1" fontAlgn="auto" hangingPunct="1">
              <a:lnSpc>
                <a:spcPct val="105000"/>
              </a:lnSpc>
              <a:spcBef>
                <a:spcPct val="25000"/>
              </a:spcBef>
              <a:spcAft>
                <a:spcPts val="0"/>
              </a:spcAft>
              <a:buFont typeface="Wingdings" panose="05000000000000000000" pitchFamily="2" charset="2"/>
              <a:buChar char="§"/>
              <a:defRPr/>
            </a:pPr>
            <a:r>
              <a:rPr lang="en-US" altLang="en-US" sz="2800" dirty="0">
                <a:latin typeface="Times New Roman" panose="02020603050405020304" pitchFamily="18" charset="0"/>
                <a:cs typeface="Times New Roman" panose="02020603050405020304" pitchFamily="18" charset="0"/>
              </a:rPr>
              <a:t>Requires employer to post public announcement</a:t>
            </a:r>
          </a:p>
          <a:p>
            <a:pPr eaLnBrk="1" fontAlgn="auto" hangingPunct="1">
              <a:lnSpc>
                <a:spcPct val="105000"/>
              </a:lnSpc>
              <a:spcBef>
                <a:spcPct val="25000"/>
              </a:spcBef>
              <a:spcAft>
                <a:spcPts val="0"/>
              </a:spcAft>
              <a:buFont typeface="Wingdings" panose="05000000000000000000" pitchFamily="2" charset="2"/>
              <a:buChar char="§"/>
              <a:defRPr/>
            </a:pPr>
            <a:r>
              <a:rPr lang="en-US" altLang="en-US" sz="2800" dirty="0">
                <a:latin typeface="Times New Roman" panose="02020603050405020304" pitchFamily="18" charset="0"/>
                <a:cs typeface="Times New Roman" panose="02020603050405020304" pitchFamily="18" charset="0"/>
              </a:rPr>
              <a:t>Does not allow Tribal Preference</a:t>
            </a:r>
          </a:p>
          <a:p>
            <a:pPr eaLnBrk="1" fontAlgn="auto" hangingPunct="1">
              <a:lnSpc>
                <a:spcPct val="105000"/>
              </a:lnSpc>
              <a:spcBef>
                <a:spcPct val="25000"/>
              </a:spcBef>
              <a:spcAft>
                <a:spcPts val="0"/>
              </a:spcAft>
              <a:buFont typeface="Wingdings" panose="05000000000000000000" pitchFamily="2" charset="2"/>
              <a:buChar char="§"/>
              <a:defRPr/>
            </a:pPr>
            <a:r>
              <a:rPr lang="en-US" altLang="en-US" sz="2800" dirty="0">
                <a:latin typeface="Times New Roman" panose="02020603050405020304" pitchFamily="18" charset="0"/>
                <a:cs typeface="Times New Roman" panose="02020603050405020304" pitchFamily="18" charset="0"/>
              </a:rPr>
              <a:t>Law exempts Tribal governments /enterprises</a:t>
            </a:r>
          </a:p>
          <a:p>
            <a:pPr eaLnBrk="1" fontAlgn="auto" hangingPunct="1">
              <a:lnSpc>
                <a:spcPct val="105000"/>
              </a:lnSpc>
              <a:spcBef>
                <a:spcPct val="25000"/>
              </a:spcBef>
              <a:spcAft>
                <a:spcPts val="0"/>
              </a:spcAft>
              <a:buFont typeface="Wingdings" panose="05000000000000000000" pitchFamily="2" charset="2"/>
              <a:buChar char="§"/>
              <a:defRPr/>
            </a:pPr>
            <a:r>
              <a:rPr lang="en-US" altLang="en-US" sz="2800" dirty="0">
                <a:latin typeface="Times New Roman" panose="02020603050405020304" pitchFamily="18" charset="0"/>
                <a:cs typeface="Times New Roman" panose="02020603050405020304" pitchFamily="18" charset="0"/>
              </a:rPr>
              <a:t>Enforcement :      EEOC / Contracted TEROs</a:t>
            </a:r>
          </a:p>
          <a:p>
            <a:pPr eaLnBrk="1" fontAlgn="auto" hangingPunct="1">
              <a:lnSpc>
                <a:spcPct val="80000"/>
              </a:lnSpc>
              <a:spcAft>
                <a:spcPts val="0"/>
              </a:spcAft>
              <a:buFont typeface="Wingdings" panose="05000000000000000000" pitchFamily="2" charset="2"/>
              <a:buNone/>
              <a:defRPr/>
            </a:pPr>
            <a:endParaRPr lang="en-US" altLang="en-US" dirty="0"/>
          </a:p>
          <a:p>
            <a:pPr eaLnBrk="1" fontAlgn="auto" hangingPunct="1">
              <a:lnSpc>
                <a:spcPct val="80000"/>
              </a:lnSpc>
              <a:spcAft>
                <a:spcPts val="0"/>
              </a:spcAft>
              <a:buFont typeface="Wingdings" panose="05000000000000000000" pitchFamily="2" charset="2"/>
              <a:buNone/>
              <a:defRPr/>
            </a:pPr>
            <a:endParaRPr lang="en-US" altLang="en-US" sz="600" u="sng" dirty="0"/>
          </a:p>
          <a:p>
            <a:pPr eaLnBrk="1" fontAlgn="auto" hangingPunct="1">
              <a:lnSpc>
                <a:spcPct val="80000"/>
              </a:lnSpc>
              <a:spcAft>
                <a:spcPts val="0"/>
              </a:spcAft>
              <a:buFont typeface="Wingdings" panose="05000000000000000000" pitchFamily="2" charset="2"/>
              <a:buNone/>
              <a:defRPr/>
            </a:pPr>
            <a:r>
              <a:rPr lang="en-US" altLang="en-US" sz="200" dirty="0"/>
              <a:t> </a:t>
            </a:r>
          </a:p>
        </p:txBody>
      </p:sp>
    </p:spTree>
    <p:extLst>
      <p:ext uri="{BB962C8B-B14F-4D97-AF65-F5344CB8AC3E}">
        <p14:creationId xmlns:p14="http://schemas.microsoft.com/office/powerpoint/2010/main" val="3639285080"/>
      </p:ext>
    </p:extLst>
  </p:cSld>
  <p:clrMapOvr>
    <a:masterClrMapping/>
  </p:clrMapOvr>
  <p:transition spd="med">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0" y="277813"/>
            <a:ext cx="8229600" cy="1143000"/>
          </a:xfrm>
        </p:spPr>
        <p:txBody>
          <a:bodyPr rtlCol="0">
            <a:normAutofit fontScale="90000"/>
          </a:bodyPr>
          <a:lstStyle/>
          <a:p>
            <a:pPr algn="ctr" eaLnBrk="1" fontAlgn="auto" hangingPunct="1">
              <a:spcAft>
                <a:spcPts val="0"/>
              </a:spcAft>
              <a:defRPr/>
            </a:pPr>
            <a:br>
              <a:rPr lang="en-US" altLang="en-US" sz="2800" dirty="0"/>
            </a:br>
            <a:r>
              <a:rPr lang="en-US" altLang="en-US" sz="3600" dirty="0">
                <a:solidFill>
                  <a:schemeClr val="tx1"/>
                </a:solidFill>
                <a:latin typeface="Times New Roman" panose="02020603050405020304" pitchFamily="18" charset="0"/>
                <a:cs typeface="Times New Roman" panose="02020603050405020304" pitchFamily="18" charset="0"/>
              </a:rPr>
              <a:t>TITLE VII of the Civil Rights Act (1964)</a:t>
            </a:r>
            <a:br>
              <a:rPr lang="en-US" altLang="en-US" sz="3600" dirty="0">
                <a:solidFill>
                  <a:schemeClr val="tx1"/>
                </a:solidFill>
                <a:latin typeface="Times New Roman" panose="02020603050405020304" pitchFamily="18" charset="0"/>
                <a:cs typeface="Times New Roman" panose="02020603050405020304" pitchFamily="18" charset="0"/>
              </a:rPr>
            </a:br>
            <a:endParaRPr lang="en-US" altLang="en-US" sz="3600" dirty="0">
              <a:solidFill>
                <a:schemeClr val="tx1"/>
              </a:solidFill>
              <a:latin typeface="Times New Roman" panose="02020603050405020304" pitchFamily="18" charset="0"/>
              <a:cs typeface="Times New Roman" panose="02020603050405020304" pitchFamily="18" charset="0"/>
            </a:endParaRPr>
          </a:p>
        </p:txBody>
      </p:sp>
      <p:sp>
        <p:nvSpPr>
          <p:cNvPr id="69635" name="Rectangle 3"/>
          <p:cNvSpPr>
            <a:spLocks noGrp="1" noChangeArrowheads="1"/>
          </p:cNvSpPr>
          <p:nvPr>
            <p:ph type="body" idx="4294967295"/>
          </p:nvPr>
        </p:nvSpPr>
        <p:spPr>
          <a:xfrm>
            <a:off x="381000" y="1600200"/>
            <a:ext cx="7848600" cy="4530725"/>
          </a:xfrm>
        </p:spPr>
        <p:txBody>
          <a:bodyPr rtlCol="0">
            <a:normAutofit/>
          </a:bodyPr>
          <a:lstStyle/>
          <a:p>
            <a:pPr eaLnBrk="1" fontAlgn="auto" hangingPunct="1">
              <a:spcAft>
                <a:spcPts val="0"/>
              </a:spcAft>
              <a:buFont typeface="Wingdings" panose="05000000000000000000" pitchFamily="2" charset="2"/>
              <a:buChar char="Ø"/>
              <a:defRPr/>
            </a:pPr>
            <a:r>
              <a:rPr lang="en-US" altLang="en-US" sz="2400" dirty="0">
                <a:latin typeface="Times New Roman" panose="02020603050405020304" pitchFamily="18" charset="0"/>
                <a:cs typeface="Times New Roman" panose="02020603050405020304" pitchFamily="18" charset="0"/>
              </a:rPr>
              <a:t>EEOC / TERO CONTRACTS:</a:t>
            </a:r>
          </a:p>
          <a:p>
            <a:pPr eaLnBrk="1" fontAlgn="auto" hangingPunct="1">
              <a:spcAft>
                <a:spcPts val="0"/>
              </a:spcAft>
              <a:buFont typeface="Wingdings" panose="05000000000000000000" pitchFamily="2" charset="2"/>
              <a:buChar char="§"/>
              <a:defRPr/>
            </a:pPr>
            <a:r>
              <a:rPr lang="en-US" altLang="en-US" sz="2400" dirty="0">
                <a:latin typeface="Times New Roman" panose="02020603050405020304" pitchFamily="18" charset="0"/>
                <a:cs typeface="Times New Roman" panose="02020603050405020304" pitchFamily="18" charset="0"/>
              </a:rPr>
              <a:t>Government to Government agreement;</a:t>
            </a:r>
          </a:p>
          <a:p>
            <a:pPr eaLnBrk="1" fontAlgn="auto" hangingPunct="1">
              <a:spcAft>
                <a:spcPts val="0"/>
              </a:spcAft>
              <a:buFont typeface="Wingdings" panose="05000000000000000000" pitchFamily="2" charset="2"/>
              <a:buChar char="§"/>
              <a:defRPr/>
            </a:pPr>
            <a:r>
              <a:rPr lang="en-US" altLang="en-US" sz="2400" dirty="0">
                <a:latin typeface="Times New Roman" panose="02020603050405020304" pitchFamily="18" charset="0"/>
                <a:cs typeface="Times New Roman" panose="02020603050405020304" pitchFamily="18" charset="0"/>
              </a:rPr>
              <a:t>Authorize TERO to take Title VII Charges;</a:t>
            </a:r>
          </a:p>
          <a:p>
            <a:pPr eaLnBrk="1" fontAlgn="auto" hangingPunct="1">
              <a:spcAft>
                <a:spcPts val="0"/>
              </a:spcAft>
              <a:buFont typeface="Wingdings" panose="05000000000000000000" pitchFamily="2" charset="2"/>
              <a:buChar char="§"/>
              <a:defRPr/>
            </a:pPr>
            <a:r>
              <a:rPr lang="en-US" altLang="en-US" sz="2400" dirty="0">
                <a:latin typeface="Times New Roman" panose="02020603050405020304" pitchFamily="18" charset="0"/>
                <a:cs typeface="Times New Roman" panose="02020603050405020304" pitchFamily="18" charset="0"/>
              </a:rPr>
              <a:t>30 days to conciliate then defer to EEOC;</a:t>
            </a:r>
          </a:p>
          <a:p>
            <a:pPr eaLnBrk="1" fontAlgn="auto" hangingPunct="1">
              <a:spcAft>
                <a:spcPts val="0"/>
              </a:spcAft>
              <a:buFont typeface="Wingdings" panose="05000000000000000000" pitchFamily="2" charset="2"/>
              <a:buChar char="§"/>
              <a:defRPr/>
            </a:pPr>
            <a:r>
              <a:rPr lang="en-US" altLang="en-US" sz="2400" dirty="0">
                <a:latin typeface="Times New Roman" panose="02020603050405020304" pitchFamily="18" charset="0"/>
                <a:cs typeface="Times New Roman" panose="02020603050405020304" pitchFamily="18" charset="0"/>
              </a:rPr>
              <a:t>Fixed contracts of $25,000;</a:t>
            </a:r>
          </a:p>
          <a:p>
            <a:pPr eaLnBrk="1" fontAlgn="auto" hangingPunct="1">
              <a:spcAft>
                <a:spcPts val="0"/>
              </a:spcAft>
              <a:buFont typeface="Wingdings" panose="05000000000000000000" pitchFamily="2" charset="2"/>
              <a:buChar char="§"/>
              <a:defRPr/>
            </a:pPr>
            <a:r>
              <a:rPr lang="en-US" altLang="en-US" sz="2400" dirty="0">
                <a:latin typeface="Times New Roman" panose="02020603050405020304" pitchFamily="18" charset="0"/>
                <a:cs typeface="Times New Roman" panose="02020603050405020304" pitchFamily="18" charset="0"/>
              </a:rPr>
              <a:t>Annual professional training;</a:t>
            </a:r>
          </a:p>
          <a:p>
            <a:pPr eaLnBrk="1" fontAlgn="auto" hangingPunct="1">
              <a:spcAft>
                <a:spcPts val="0"/>
              </a:spcAft>
              <a:buFont typeface="Wingdings" panose="05000000000000000000" pitchFamily="2" charset="2"/>
              <a:buChar char="§"/>
              <a:defRPr/>
            </a:pPr>
            <a:r>
              <a:rPr lang="en-US" altLang="en-US" sz="2400" dirty="0">
                <a:latin typeface="Times New Roman" panose="02020603050405020304" pitchFamily="18" charset="0"/>
                <a:cs typeface="Times New Roman" panose="02020603050405020304" pitchFamily="18" charset="0"/>
              </a:rPr>
              <a:t> T/A assistance on request</a:t>
            </a:r>
          </a:p>
          <a:p>
            <a:pPr eaLnBrk="1" fontAlgn="auto" hangingPunct="1">
              <a:spcAft>
                <a:spcPts val="0"/>
              </a:spcAft>
              <a:buFont typeface="Wingdings" panose="05000000000000000000" pitchFamily="2" charset="2"/>
              <a:buChar char="§"/>
              <a:defRPr/>
            </a:pPr>
            <a:endParaRPr lang="en-US" altLang="en-US" dirty="0"/>
          </a:p>
          <a:p>
            <a:pPr eaLnBrk="1" fontAlgn="auto" hangingPunct="1">
              <a:spcAft>
                <a:spcPts val="0"/>
              </a:spcAft>
              <a:buFont typeface="Wingdings" panose="05000000000000000000" pitchFamily="2" charset="2"/>
              <a:buNone/>
              <a:defRPr/>
            </a:pPr>
            <a:r>
              <a:rPr lang="en-US" altLang="en-US" dirty="0"/>
              <a:t>	</a:t>
            </a:r>
          </a:p>
        </p:txBody>
      </p:sp>
    </p:spTree>
    <p:extLst>
      <p:ext uri="{BB962C8B-B14F-4D97-AF65-F5344CB8AC3E}">
        <p14:creationId xmlns:p14="http://schemas.microsoft.com/office/powerpoint/2010/main" val="1782599574"/>
      </p:ext>
    </p:extLst>
  </p:cSld>
  <p:clrMapOvr>
    <a:masterClrMapping/>
  </p:clrMapOvr>
  <p:transition spd="med">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28650" y="609600"/>
            <a:ext cx="7886700" cy="533400"/>
          </a:xfrm>
        </p:spPr>
        <p:txBody>
          <a:bodyPr/>
          <a:lstStyle/>
          <a:p>
            <a:pPr eaLnBrk="1" hangingPunct="1"/>
            <a:r>
              <a:rPr lang="en-US" altLang="en-US" sz="3200" dirty="0">
                <a:solidFill>
                  <a:schemeClr val="hlink"/>
                </a:solidFill>
                <a:latin typeface="Times New Roman" panose="02020603050405020304" pitchFamily="18" charset="0"/>
                <a:cs typeface="Times New Roman" panose="02020603050405020304" pitchFamily="18" charset="0"/>
              </a:rPr>
              <a:t>TITLE VII of the Civil Rights Act (1964)</a:t>
            </a:r>
          </a:p>
        </p:txBody>
      </p:sp>
      <p:sp>
        <p:nvSpPr>
          <p:cNvPr id="66563" name="Rectangle 3"/>
          <p:cNvSpPr>
            <a:spLocks noGrp="1" noChangeArrowheads="1"/>
          </p:cNvSpPr>
          <p:nvPr>
            <p:ph idx="1"/>
          </p:nvPr>
        </p:nvSpPr>
        <p:spPr>
          <a:xfrm>
            <a:off x="600075" y="1295400"/>
            <a:ext cx="7886700" cy="4351338"/>
          </a:xfrm>
        </p:spPr>
        <p:txBody>
          <a:bodyPr>
            <a:normAutofit/>
          </a:bodyPr>
          <a:lstStyle/>
          <a:p>
            <a:pPr algn="ctr" eaLnBrk="1" hangingPunct="1">
              <a:lnSpc>
                <a:spcPct val="110000"/>
              </a:lnSpc>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SEXUAL HARASSMENT</a:t>
            </a:r>
          </a:p>
          <a:p>
            <a:pPr eaLnBrk="1" hangingPunct="1">
              <a:lnSpc>
                <a:spcPct val="110000"/>
              </a:lnSpc>
              <a:buFont typeface="Wingdings" panose="05000000000000000000" pitchFamily="2" charset="2"/>
              <a:buChar char="§"/>
            </a:pPr>
            <a:r>
              <a:rPr lang="en-US" altLang="en-US" sz="2600" dirty="0">
                <a:latin typeface="Times New Roman" panose="02020603050405020304" pitchFamily="18" charset="0"/>
                <a:cs typeface="Times New Roman" panose="02020603050405020304" pitchFamily="18" charset="0"/>
              </a:rPr>
              <a:t>Is described as unwelcome sexual advances, requests for sexual favors, and other verbal or physical conduct of a sexual nature constitute sexual harassment when this conduct explicitly or implicitly affects an individual's employment, unreasonably interferes with an individual's work performance, or creates an intimidating, hostile, or offensive work environment. </a:t>
            </a:r>
          </a:p>
        </p:txBody>
      </p:sp>
    </p:spTree>
    <p:extLst>
      <p:ext uri="{BB962C8B-B14F-4D97-AF65-F5344CB8AC3E}">
        <p14:creationId xmlns:p14="http://schemas.microsoft.com/office/powerpoint/2010/main" val="1496494619"/>
      </p:ext>
    </p:extLst>
  </p:cSld>
  <p:clrMapOvr>
    <a:masterClrMapping/>
  </p:clrMapOvr>
  <p:transition spd="med">
    <p:zoom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84710" y="452718"/>
            <a:ext cx="7055380" cy="1071282"/>
          </a:xfrm>
        </p:spPr>
        <p:txBody>
          <a:bodyPr/>
          <a:lstStyle/>
          <a:p>
            <a:pPr eaLnBrk="1" hangingPunct="1"/>
            <a:r>
              <a:rPr lang="en-US" altLang="en-US" sz="3200" dirty="0">
                <a:solidFill>
                  <a:schemeClr val="tx1"/>
                </a:solidFill>
                <a:latin typeface="Times New Roman" panose="02020603050405020304" pitchFamily="18" charset="0"/>
                <a:cs typeface="Times New Roman" panose="02020603050405020304" pitchFamily="18" charset="0"/>
              </a:rPr>
              <a:t>TITLE VII of the Civil Rights Act (1964)</a:t>
            </a:r>
          </a:p>
        </p:txBody>
      </p:sp>
      <p:sp>
        <p:nvSpPr>
          <p:cNvPr id="67587" name="Rectangle 3"/>
          <p:cNvSpPr>
            <a:spLocks noGrp="1" noChangeArrowheads="1"/>
          </p:cNvSpPr>
          <p:nvPr>
            <p:ph idx="1"/>
          </p:nvPr>
        </p:nvSpPr>
        <p:spPr>
          <a:xfrm>
            <a:off x="533400" y="1676400"/>
            <a:ext cx="8077200" cy="4195481"/>
          </a:xfrm>
        </p:spPr>
        <p:txBody>
          <a:bodyPr/>
          <a:lstStyle/>
          <a:p>
            <a:pPr>
              <a:spcBef>
                <a:spcPct val="0"/>
              </a:spcBef>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A HOSTILE WORKPLACE ENVIRONMENT: Is described as:</a:t>
            </a:r>
            <a:r>
              <a:rPr lang="en-US" altLang="en-US" sz="2400" b="1" dirty="0">
                <a:latin typeface="Times New Roman" panose="02020603050405020304" pitchFamily="18" charset="0"/>
                <a:cs typeface="Times New Roman" panose="02020603050405020304" pitchFamily="18" charset="0"/>
              </a:rPr>
              <a:t> </a:t>
            </a:r>
          </a:p>
          <a:p>
            <a:pPr>
              <a:spcBef>
                <a:spcPct val="0"/>
              </a:spcBef>
              <a:buFontTx/>
              <a:buNone/>
            </a:pPr>
            <a:endParaRPr lang="en-US" altLang="en-US" sz="2400" b="1" dirty="0">
              <a:latin typeface="Times New Roman" panose="02020603050405020304" pitchFamily="18" charset="0"/>
              <a:cs typeface="Times New Roman" panose="02020603050405020304" pitchFamily="18" charset="0"/>
            </a:endParaRPr>
          </a:p>
          <a:p>
            <a:pPr algn="just">
              <a:spcBef>
                <a:spcPct val="0"/>
              </a:spcBef>
              <a:buFontTx/>
              <a:buNone/>
            </a:pPr>
            <a:r>
              <a:rPr lang="en-US" altLang="en-US" sz="2400" dirty="0">
                <a:latin typeface="Times New Roman" panose="02020603050405020304" pitchFamily="18" charset="0"/>
                <a:cs typeface="Times New Roman" panose="02020603050405020304" pitchFamily="18" charset="0"/>
              </a:rPr>
              <a:t>	</a:t>
            </a:r>
            <a:r>
              <a:rPr lang="en-US" altLang="en-US" sz="2600" dirty="0">
                <a:latin typeface="Times New Roman" panose="02020603050405020304" pitchFamily="18" charset="0"/>
                <a:cs typeface="Times New Roman" panose="02020603050405020304" pitchFamily="18" charset="0"/>
              </a:rPr>
              <a:t>“A workplace where an employee work performance is affected because  they experience workplace harassment, unwelcome actions, offensive, and intimidating behavior and results in their dreading going to work  because of the oppressive and uncomfortable atmosphere created by the harasser” </a:t>
            </a:r>
          </a:p>
        </p:txBody>
      </p:sp>
    </p:spTree>
    <p:extLst>
      <p:ext uri="{BB962C8B-B14F-4D97-AF65-F5344CB8AC3E}">
        <p14:creationId xmlns:p14="http://schemas.microsoft.com/office/powerpoint/2010/main" val="4286554729"/>
      </p:ext>
    </p:extLst>
  </p:cSld>
  <p:clrMapOvr>
    <a:masterClrMapping/>
  </p:clrMapOvr>
  <p:transition spd="med">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ctr" eaLnBrk="1" hangingPunct="1"/>
            <a:r>
              <a:rPr lang="en-US" altLang="en-US" sz="3200" dirty="0">
                <a:solidFill>
                  <a:schemeClr val="tx1"/>
                </a:solidFill>
                <a:latin typeface="Times New Roman" panose="02020603050405020304" pitchFamily="18" charset="0"/>
                <a:cs typeface="Times New Roman" panose="02020603050405020304" pitchFamily="18" charset="0"/>
              </a:rPr>
              <a:t>TITLE VII of the Civil Rights Act (1964)</a:t>
            </a:r>
          </a:p>
        </p:txBody>
      </p:sp>
      <p:sp>
        <p:nvSpPr>
          <p:cNvPr id="68611" name="Rectangle 3"/>
          <p:cNvSpPr>
            <a:spLocks noGrp="1" noChangeArrowheads="1"/>
          </p:cNvSpPr>
          <p:nvPr>
            <p:ph idx="1"/>
          </p:nvPr>
        </p:nvSpPr>
        <p:spPr>
          <a:xfrm>
            <a:off x="457200" y="1295400"/>
            <a:ext cx="8229600" cy="5105400"/>
          </a:xfrm>
        </p:spPr>
        <p:txBody>
          <a:bodyPr>
            <a:normAutofit/>
          </a:bodyPr>
          <a:lstStyle/>
          <a:p>
            <a:pPr algn="ctr" eaLnBrk="1" hangingPunct="1">
              <a:buFont typeface="Wingdings" panose="05000000000000000000" pitchFamily="2" charset="2"/>
              <a:buChar char="v"/>
            </a:pPr>
            <a:r>
              <a:rPr lang="en-US" altLang="en-US" sz="2400" dirty="0">
                <a:latin typeface="Times New Roman" panose="02020603050405020304" pitchFamily="18" charset="0"/>
                <a:cs typeface="Times New Roman" panose="02020603050405020304" pitchFamily="18" charset="0"/>
              </a:rPr>
              <a:t>GENETIC DISCRIMINATION</a:t>
            </a:r>
          </a:p>
          <a:p>
            <a:pPr eaLnBrk="1" hangingPunct="1">
              <a:lnSpc>
                <a:spcPct val="105000"/>
              </a:lnSpc>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    </a:t>
            </a:r>
            <a:r>
              <a:rPr lang="en-US" altLang="en-US" sz="2600" dirty="0">
                <a:latin typeface="Times New Roman" panose="02020603050405020304" pitchFamily="18" charset="0"/>
                <a:cs typeface="Times New Roman" panose="02020603050405020304" pitchFamily="18" charset="0"/>
              </a:rPr>
              <a:t>Under Title II of GINA, it is illegal to discriminate against employees or applicants because of genetic information. Title II of GINA prohibits the use of genetic information in making employment decisions, restricts employers and other entities covered by Title II from requesting, requiring or purchasing genetic information, and strictly limits the disclosure of genetic information.</a:t>
            </a:r>
          </a:p>
        </p:txBody>
      </p:sp>
    </p:spTree>
    <p:extLst>
      <p:ext uri="{BB962C8B-B14F-4D97-AF65-F5344CB8AC3E}">
        <p14:creationId xmlns:p14="http://schemas.microsoft.com/office/powerpoint/2010/main" val="4289859389"/>
      </p:ext>
    </p:extLst>
  </p:cSld>
  <p:clrMapOvr>
    <a:masterClrMapping/>
  </p:clrMapOvr>
  <p:transition spd="med">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34C86-6AC8-4371-9903-46F716A456B7}"/>
              </a:ext>
            </a:extLst>
          </p:cNvPr>
          <p:cNvSpPr>
            <a:spLocks noGrp="1"/>
          </p:cNvSpPr>
          <p:nvPr>
            <p:ph type="title"/>
          </p:nvPr>
        </p:nvSpPr>
        <p:spPr>
          <a:xfrm>
            <a:off x="952499" y="-39320"/>
            <a:ext cx="7886700" cy="1295400"/>
          </a:xfrm>
        </p:spPr>
        <p:txBody>
          <a:bodyPr>
            <a:normAutofit/>
          </a:bodyPr>
          <a:lstStyle/>
          <a:p>
            <a:pPr algn="ctr"/>
            <a:r>
              <a:rPr lang="en-US" sz="3200" i="1" u="sng" dirty="0">
                <a:latin typeface="Monotype Corsiva" panose="03010101010201010101" pitchFamily="66" charset="0"/>
                <a:cs typeface="Arial" panose="020B0604020202020204" pitchFamily="34" charset="0"/>
              </a:rPr>
              <a:t>TERO </a:t>
            </a:r>
            <a:br>
              <a:rPr lang="en-US" sz="3200" i="1" u="sng" dirty="0">
                <a:latin typeface="Monotype Corsiva" panose="03010101010201010101" pitchFamily="66" charset="0"/>
                <a:cs typeface="Arial" panose="020B0604020202020204" pitchFamily="34" charset="0"/>
              </a:rPr>
            </a:br>
            <a:r>
              <a:rPr lang="en-US" sz="3200" i="1" u="sng" dirty="0">
                <a:latin typeface="Monotype Corsiva" panose="03010101010201010101" pitchFamily="66" charset="0"/>
                <a:cs typeface="Arial" panose="020B0604020202020204" pitchFamily="34" charset="0"/>
              </a:rPr>
              <a:t>THE EMPOWERED WARRIORS</a:t>
            </a:r>
            <a:br>
              <a:rPr lang="en-US" sz="3200" i="1" u="sng" dirty="0">
                <a:latin typeface="Monotype Corsiva" panose="03010101010201010101" pitchFamily="66" charset="0"/>
                <a:cs typeface="Arial" panose="020B0604020202020204" pitchFamily="34" charset="0"/>
              </a:rPr>
            </a:br>
            <a:r>
              <a:rPr lang="en-US" sz="1400" i="1" dirty="0">
                <a:latin typeface="Arial" panose="020B0604020202020204" pitchFamily="34" charset="0"/>
                <a:cs typeface="Arial" panose="020B0604020202020204" pitchFamily="34" charset="0"/>
              </a:rPr>
              <a:t>"</a:t>
            </a:r>
            <a:endParaRPr lang="en-US" sz="1875"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B43DB450-1CF9-4115-8591-04566C7C92F3}"/>
              </a:ext>
            </a:extLst>
          </p:cNvPr>
          <p:cNvSpPr>
            <a:spLocks noGrp="1"/>
          </p:cNvSpPr>
          <p:nvPr>
            <p:ph idx="1"/>
          </p:nvPr>
        </p:nvSpPr>
        <p:spPr>
          <a:xfrm>
            <a:off x="628650" y="1924050"/>
            <a:ext cx="7886700" cy="3819525"/>
          </a:xfrm>
        </p:spPr>
        <p:txBody>
          <a:bodyPr/>
          <a:lstStyle/>
          <a:p>
            <a:pPr marL="0" indent="0">
              <a:buNone/>
            </a:pPr>
            <a:endParaRPr lang="en-US" dirty="0"/>
          </a:p>
        </p:txBody>
      </p:sp>
      <p:pic>
        <p:nvPicPr>
          <p:cNvPr id="4" name="Picture 3" descr="https://40.media.tumblr.com/1bc1e3154af09341ca2fd2c6036f6b70/tumblr_mijitmpxJn1r0b6zbo1_500.jpg">
            <a:extLst>
              <a:ext uri="{FF2B5EF4-FFF2-40B4-BE49-F238E27FC236}">
                <a16:creationId xmlns:a16="http://schemas.microsoft.com/office/drawing/2014/main" id="{27F96BB0-D331-4A21-BB18-1063C78C73C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92790" y="1371601"/>
            <a:ext cx="8246409" cy="5033682"/>
          </a:xfrm>
          <a:prstGeom prst="rect">
            <a:avLst/>
          </a:prstGeom>
          <a:noFill/>
          <a:ln>
            <a:noFill/>
          </a:ln>
        </p:spPr>
      </p:pic>
    </p:spTree>
    <p:extLst>
      <p:ext uri="{BB962C8B-B14F-4D97-AF65-F5344CB8AC3E}">
        <p14:creationId xmlns:p14="http://schemas.microsoft.com/office/powerpoint/2010/main" val="1766868492"/>
      </p:ext>
    </p:extLst>
  </p:cSld>
  <p:clrMapOvr>
    <a:masterClrMapping/>
  </p:clrMapOvr>
  <p:transition spd="med">
    <p:zoom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277813"/>
            <a:ext cx="8229600" cy="1143000"/>
          </a:xfrm>
        </p:spPr>
        <p:txBody>
          <a:bodyPr/>
          <a:lstStyle/>
          <a:p>
            <a:pPr algn="ctr" eaLnBrk="1" hangingPunct="1"/>
            <a:r>
              <a:rPr lang="en-US" altLang="en-US" sz="3200" dirty="0">
                <a:solidFill>
                  <a:schemeClr val="tx1"/>
                </a:solidFill>
                <a:latin typeface="Times New Roman" panose="02020603050405020304" pitchFamily="18" charset="0"/>
                <a:cs typeface="Times New Roman" panose="02020603050405020304" pitchFamily="18" charset="0"/>
              </a:rPr>
              <a:t>EXECUTIVE ORDER 11246</a:t>
            </a:r>
          </a:p>
        </p:txBody>
      </p:sp>
      <p:sp>
        <p:nvSpPr>
          <p:cNvPr id="320515" name="Rectangle 3"/>
          <p:cNvSpPr>
            <a:spLocks noGrp="1" noChangeArrowheads="1"/>
          </p:cNvSpPr>
          <p:nvPr>
            <p:ph type="body" idx="4294967295"/>
          </p:nvPr>
        </p:nvSpPr>
        <p:spPr>
          <a:xfrm>
            <a:off x="457200" y="852942"/>
            <a:ext cx="8229600" cy="5715000"/>
          </a:xfrm>
        </p:spPr>
        <p:txBody>
          <a:bodyPr rtlCol="0">
            <a:normAutofit fontScale="92500" lnSpcReduction="20000"/>
          </a:bodyPr>
          <a:lstStyle/>
          <a:p>
            <a:pPr eaLnBrk="1" fontAlgn="auto" hangingPunct="1">
              <a:lnSpc>
                <a:spcPct val="80000"/>
              </a:lnSpc>
              <a:spcAft>
                <a:spcPts val="0"/>
              </a:spcAft>
              <a:buFont typeface="Wingdings" panose="05000000000000000000" pitchFamily="2" charset="2"/>
              <a:buChar char="§"/>
              <a:defRPr/>
            </a:pPr>
            <a:endParaRPr lang="en-US" altLang="en-US" dirty="0"/>
          </a:p>
          <a:p>
            <a:pPr marL="0" indent="0" eaLnBrk="1" fontAlgn="auto" hangingPunct="1">
              <a:lnSpc>
                <a:spcPct val="80000"/>
              </a:lnSpc>
              <a:spcAft>
                <a:spcPts val="0"/>
              </a:spcAft>
              <a:buFont typeface="Arial" panose="020B0604020202020204" pitchFamily="34" charset="0"/>
              <a:buNone/>
              <a:defRPr/>
            </a:pPr>
            <a:r>
              <a:rPr lang="en-US" altLang="en-US" sz="2600" cap="all" dirty="0">
                <a:latin typeface="Times New Roman" panose="02020603050405020304" pitchFamily="18" charset="0"/>
                <a:cs typeface="Times New Roman" panose="02020603050405020304" pitchFamily="18" charset="0"/>
              </a:rPr>
              <a:t>General Provisions:</a:t>
            </a:r>
          </a:p>
          <a:p>
            <a:pPr eaLnBrk="1" fontAlgn="auto" hangingPunct="1">
              <a:lnSpc>
                <a:spcPct val="80000"/>
              </a:lnSpc>
              <a:spcAft>
                <a:spcPts val="0"/>
              </a:spcAft>
              <a:buFont typeface="Wingdings" panose="05000000000000000000" pitchFamily="2" charset="2"/>
              <a:buNone/>
              <a:defRPr/>
            </a:pPr>
            <a:endParaRPr lang="en-US" altLang="en-US" sz="2600" dirty="0">
              <a:latin typeface="Times New Roman" panose="02020603050405020304" pitchFamily="18" charset="0"/>
              <a:cs typeface="Times New Roman" panose="02020603050405020304" pitchFamily="18" charset="0"/>
            </a:endParaRPr>
          </a:p>
          <a:p>
            <a:pPr eaLnBrk="1" fontAlgn="auto" hangingPunct="1">
              <a:lnSpc>
                <a:spcPct val="80000"/>
              </a:lnSpc>
              <a:spcBef>
                <a:spcPct val="0"/>
              </a:spcBef>
              <a:spcAft>
                <a:spcPts val="0"/>
              </a:spcAft>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Prohibits Discrimination</a:t>
            </a:r>
          </a:p>
          <a:p>
            <a:pPr marL="0" indent="0" eaLnBrk="1" fontAlgn="auto" hangingPunct="1">
              <a:lnSpc>
                <a:spcPct val="80000"/>
              </a:lnSpc>
              <a:spcBef>
                <a:spcPct val="0"/>
              </a:spcBef>
              <a:spcAft>
                <a:spcPts val="0"/>
              </a:spcAft>
              <a:buFont typeface="Arial" panose="020B0604020202020204" pitchFamily="34" charset="0"/>
              <a:buNone/>
              <a:defRPr/>
            </a:pPr>
            <a:endParaRPr lang="en-US" altLang="en-US" sz="2600" dirty="0">
              <a:latin typeface="Times New Roman" panose="02020603050405020304" pitchFamily="18" charset="0"/>
              <a:cs typeface="Times New Roman" panose="02020603050405020304" pitchFamily="18" charset="0"/>
            </a:endParaRPr>
          </a:p>
          <a:p>
            <a:pPr eaLnBrk="1" fontAlgn="auto" hangingPunct="1">
              <a:lnSpc>
                <a:spcPct val="80000"/>
              </a:lnSpc>
              <a:spcBef>
                <a:spcPct val="0"/>
              </a:spcBef>
              <a:spcAft>
                <a:spcPts val="0"/>
              </a:spcAft>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Calls for Affirmative Action</a:t>
            </a:r>
          </a:p>
          <a:p>
            <a:pPr eaLnBrk="1" fontAlgn="auto" hangingPunct="1">
              <a:lnSpc>
                <a:spcPct val="80000"/>
              </a:lnSpc>
              <a:spcAft>
                <a:spcPts val="0"/>
              </a:spcAft>
              <a:buFont typeface="Wingdings" panose="05000000000000000000" pitchFamily="2" charset="2"/>
              <a:buNone/>
              <a:defRPr/>
            </a:pPr>
            <a:endParaRPr lang="en-US" altLang="en-US" sz="2600"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Wingdings" panose="05000000000000000000" pitchFamily="2" charset="2"/>
              <a:buNone/>
              <a:defRPr/>
            </a:pPr>
            <a:r>
              <a:rPr lang="en-US" altLang="en-US" sz="2600" dirty="0">
                <a:latin typeface="Times New Roman" panose="02020603050405020304" pitchFamily="18" charset="0"/>
                <a:cs typeface="Times New Roman" panose="02020603050405020304" pitchFamily="18" charset="0"/>
              </a:rPr>
              <a:t>*</a:t>
            </a:r>
            <a:r>
              <a:rPr lang="en-US" altLang="en-US" sz="2600" cap="all" dirty="0">
                <a:latin typeface="Times New Roman" panose="02020603050405020304" pitchFamily="18" charset="0"/>
                <a:cs typeface="Times New Roman" panose="02020603050405020304" pitchFamily="18" charset="0"/>
              </a:rPr>
              <a:t>Indian Preference under EO 11246:</a:t>
            </a:r>
          </a:p>
          <a:p>
            <a:pPr eaLnBrk="1" fontAlgn="auto" hangingPunct="1">
              <a:lnSpc>
                <a:spcPct val="80000"/>
              </a:lnSpc>
              <a:spcAft>
                <a:spcPts val="0"/>
              </a:spcAft>
              <a:buFont typeface="Wingdings" panose="05000000000000000000" pitchFamily="2" charset="2"/>
              <a:buNone/>
              <a:defRPr/>
            </a:pPr>
            <a:endParaRPr lang="en-US" altLang="en-US" sz="2600" cap="all" dirty="0">
              <a:solidFill>
                <a:schemeClr val="hlink"/>
              </a:solidFill>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 Allows Indian Preference on or near;</a:t>
            </a:r>
          </a:p>
          <a:p>
            <a:pPr eaLnBrk="1" fontAlgn="auto" hangingPunct="1">
              <a:lnSpc>
                <a:spcPct val="80000"/>
              </a:lnSpc>
              <a:spcAft>
                <a:spcPts val="0"/>
              </a:spcAft>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 Prohibits Tribal Preference</a:t>
            </a:r>
          </a:p>
          <a:p>
            <a:pPr eaLnBrk="1" fontAlgn="auto" hangingPunct="1">
              <a:lnSpc>
                <a:spcPct val="80000"/>
              </a:lnSpc>
              <a:spcAft>
                <a:spcPts val="0"/>
              </a:spcAft>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 Defines “on or near reservation”</a:t>
            </a:r>
          </a:p>
          <a:p>
            <a:pPr eaLnBrk="1" fontAlgn="auto" hangingPunct="1">
              <a:lnSpc>
                <a:spcPct val="80000"/>
              </a:lnSpc>
              <a:spcAft>
                <a:spcPts val="0"/>
              </a:spcAft>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 Enforced by OFCCP</a:t>
            </a:r>
          </a:p>
          <a:p>
            <a:pPr eaLnBrk="1" fontAlgn="auto" hangingPunct="1">
              <a:lnSpc>
                <a:spcPct val="80000"/>
              </a:lnSpc>
              <a:spcAft>
                <a:spcPts val="0"/>
              </a:spcAft>
              <a:buFont typeface="Wingdings" panose="05000000000000000000" pitchFamily="2" charset="2"/>
              <a:buNone/>
              <a:defRPr/>
            </a:pPr>
            <a:endParaRPr lang="en-US" altLang="en-US" sz="2600" dirty="0">
              <a:latin typeface="Times New Roman" panose="02020603050405020304" pitchFamily="18" charset="0"/>
              <a:cs typeface="Times New Roman" panose="02020603050405020304" pitchFamily="18" charset="0"/>
            </a:endParaRPr>
          </a:p>
          <a:p>
            <a:pPr eaLnBrk="1" fontAlgn="auto" hangingPunct="1">
              <a:lnSpc>
                <a:spcPct val="80000"/>
              </a:lnSpc>
              <a:spcAft>
                <a:spcPts val="0"/>
              </a:spcAft>
              <a:buFont typeface="Wingdings" panose="05000000000000000000" pitchFamily="2" charset="2"/>
              <a:buChar char="§"/>
              <a:defRPr/>
            </a:pPr>
            <a:r>
              <a:rPr lang="en-US" altLang="en-US" sz="2600" dirty="0">
                <a:latin typeface="Times New Roman" panose="02020603050405020304" pitchFamily="18" charset="0"/>
                <a:cs typeface="Times New Roman" panose="02020603050405020304" pitchFamily="18" charset="0"/>
              </a:rPr>
              <a:t>TERO / OFCCP Relationship</a:t>
            </a:r>
          </a:p>
          <a:p>
            <a:pPr eaLnBrk="1" fontAlgn="auto" hangingPunct="1">
              <a:lnSpc>
                <a:spcPct val="80000"/>
              </a:lnSpc>
              <a:spcAft>
                <a:spcPts val="0"/>
              </a:spcAft>
              <a:buFont typeface="Wingdings" panose="05000000000000000000" pitchFamily="2" charset="2"/>
              <a:buNone/>
              <a:defRPr/>
            </a:pPr>
            <a:r>
              <a:rPr lang="en-US" altLang="en-US" sz="2600" dirty="0">
                <a:latin typeface="Times New Roman" panose="02020603050405020304" pitchFamily="18" charset="0"/>
                <a:cs typeface="Times New Roman" panose="02020603050405020304" pitchFamily="18" charset="0"/>
              </a:rPr>
              <a:t>		37yrs MOU Partnering Relationship</a:t>
            </a:r>
          </a:p>
          <a:p>
            <a:pPr eaLnBrk="1" fontAlgn="auto" hangingPunct="1">
              <a:lnSpc>
                <a:spcPct val="80000"/>
              </a:lnSpc>
              <a:spcAft>
                <a:spcPts val="0"/>
              </a:spcAft>
              <a:buFont typeface="Wingdings" panose="05000000000000000000" pitchFamily="2" charset="2"/>
              <a:buNone/>
              <a:defRPr/>
            </a:pPr>
            <a:r>
              <a:rPr lang="en-US" altLang="en-US" sz="2600" dirty="0">
                <a:latin typeface="Times New Roman" panose="02020603050405020304" pitchFamily="18" charset="0"/>
                <a:cs typeface="Times New Roman" panose="02020603050405020304" pitchFamily="18" charset="0"/>
              </a:rPr>
              <a:t>		Provides Training T/A &amp; Support</a:t>
            </a:r>
          </a:p>
          <a:p>
            <a:pPr eaLnBrk="1" fontAlgn="auto" hangingPunct="1">
              <a:lnSpc>
                <a:spcPct val="80000"/>
              </a:lnSpc>
              <a:spcAft>
                <a:spcPts val="0"/>
              </a:spcAft>
              <a:buFont typeface="Wingdings" panose="05000000000000000000" pitchFamily="2" charset="2"/>
              <a:buNone/>
              <a:defRPr/>
            </a:pPr>
            <a:r>
              <a:rPr lang="en-US" altLang="en-US" sz="1400" dirty="0"/>
              <a:t>		</a:t>
            </a:r>
          </a:p>
          <a:p>
            <a:pPr eaLnBrk="1" fontAlgn="auto" hangingPunct="1">
              <a:lnSpc>
                <a:spcPct val="80000"/>
              </a:lnSpc>
              <a:spcAft>
                <a:spcPts val="0"/>
              </a:spcAft>
              <a:buFont typeface="Wingdings" panose="05000000000000000000" pitchFamily="2" charset="2"/>
              <a:buChar char="§"/>
              <a:defRPr/>
            </a:pPr>
            <a:endParaRPr lang="en-US" altLang="en-US" sz="1400" dirty="0"/>
          </a:p>
        </p:txBody>
      </p:sp>
    </p:spTree>
    <p:extLst>
      <p:ext uri="{BB962C8B-B14F-4D97-AF65-F5344CB8AC3E}">
        <p14:creationId xmlns:p14="http://schemas.microsoft.com/office/powerpoint/2010/main" val="3556197013"/>
      </p:ext>
    </p:extLst>
  </p:cSld>
  <p:clrMapOvr>
    <a:masterClrMapping/>
  </p:clrMapOvr>
  <p:transition spd="med">
    <p:zoom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0" y="277813"/>
            <a:ext cx="8229600" cy="1143000"/>
          </a:xfrm>
        </p:spPr>
        <p:txBody>
          <a:bodyPr/>
          <a:lstStyle/>
          <a:p>
            <a:pPr algn="ctr" eaLnBrk="1" hangingPunct="1"/>
            <a:r>
              <a:rPr lang="en-US" altLang="en-US" sz="2800" dirty="0">
                <a:solidFill>
                  <a:schemeClr val="tx1"/>
                </a:solidFill>
                <a:latin typeface="Tahoma" panose="020B0604030504040204" pitchFamily="34" charset="0"/>
              </a:rPr>
              <a:t>FHWA EMPLOYEMNT REGULATIONS &amp; INDIAN</a:t>
            </a:r>
            <a:br>
              <a:rPr lang="en-US" altLang="en-US" sz="2800" dirty="0">
                <a:solidFill>
                  <a:schemeClr val="tx1"/>
                </a:solidFill>
                <a:latin typeface="Tahoma" panose="020B0604030504040204" pitchFamily="34" charset="0"/>
              </a:rPr>
            </a:br>
            <a:r>
              <a:rPr lang="en-US" altLang="en-US" sz="2800" dirty="0">
                <a:solidFill>
                  <a:schemeClr val="tx1"/>
                </a:solidFill>
                <a:latin typeface="Tahoma" panose="020B0604030504040204" pitchFamily="34" charset="0"/>
              </a:rPr>
              <a:t>PREFERENCE</a:t>
            </a:r>
          </a:p>
        </p:txBody>
      </p:sp>
      <p:sp>
        <p:nvSpPr>
          <p:cNvPr id="70659" name="Rectangle 3"/>
          <p:cNvSpPr>
            <a:spLocks noGrp="1" noChangeArrowheads="1"/>
          </p:cNvSpPr>
          <p:nvPr>
            <p:ph type="body" idx="4294967295"/>
          </p:nvPr>
        </p:nvSpPr>
        <p:spPr>
          <a:xfrm>
            <a:off x="0" y="1600200"/>
            <a:ext cx="8229600" cy="4530725"/>
          </a:xfrm>
        </p:spPr>
        <p:txBody>
          <a:bodyPr/>
          <a:lstStyle/>
          <a:p>
            <a:pPr eaLnBrk="1" hangingPunct="1">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FHWA REGULATIONS 23 U.S.C. Section 140(d) – Permits Indian Preference;</a:t>
            </a:r>
          </a:p>
          <a:p>
            <a:pPr eaLnBrk="1" hangingPunct="1">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TITLE VII-Section 703(i) – Permits Indian Preference </a:t>
            </a:r>
          </a:p>
          <a:p>
            <a:pPr eaLnBrk="1" hangingPunct="1">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EXECUTIVE ORDER 11246 – Permits IP on or near reservations.</a:t>
            </a:r>
          </a:p>
          <a:p>
            <a:pPr eaLnBrk="1" hangingPunct="1">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 FHWA NOTICE</a:t>
            </a:r>
          </a:p>
          <a:p>
            <a:pPr eaLnBrk="1" hangingPunct="1"/>
            <a:endParaRPr lang="en-US" altLang="en-US" dirty="0"/>
          </a:p>
        </p:txBody>
      </p:sp>
    </p:spTree>
    <p:extLst>
      <p:ext uri="{BB962C8B-B14F-4D97-AF65-F5344CB8AC3E}">
        <p14:creationId xmlns:p14="http://schemas.microsoft.com/office/powerpoint/2010/main" val="545414430"/>
      </p:ext>
    </p:extLst>
  </p:cSld>
  <p:clrMapOvr>
    <a:masterClrMapping/>
  </p:clrMapOvr>
  <p:transition spd="med">
    <p:zoom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0" y="380999"/>
            <a:ext cx="8229600" cy="1039813"/>
          </a:xfrm>
        </p:spPr>
        <p:txBody>
          <a:bodyPr/>
          <a:lstStyle/>
          <a:p>
            <a:pPr algn="ctr" eaLnBrk="1" hangingPunct="1"/>
            <a:r>
              <a:rPr lang="en-US" altLang="en-US" sz="3200" dirty="0">
                <a:solidFill>
                  <a:schemeClr val="tx1"/>
                </a:solidFill>
                <a:latin typeface="Times New Roman" panose="02020603050405020304" pitchFamily="18" charset="0"/>
                <a:cs typeface="Times New Roman" panose="02020603050405020304" pitchFamily="18" charset="0"/>
              </a:rPr>
              <a:t>GENRAL EEO/AFFIRMATIVE ACTON LAW</a:t>
            </a:r>
          </a:p>
        </p:txBody>
      </p:sp>
      <p:sp>
        <p:nvSpPr>
          <p:cNvPr id="312323" name="Rectangle 3"/>
          <p:cNvSpPr>
            <a:spLocks noGrp="1" noChangeArrowheads="1"/>
          </p:cNvSpPr>
          <p:nvPr>
            <p:ph type="body" idx="4294967295"/>
          </p:nvPr>
        </p:nvSpPr>
        <p:spPr>
          <a:xfrm>
            <a:off x="609600" y="900905"/>
            <a:ext cx="8534400" cy="5195095"/>
          </a:xfrm>
        </p:spPr>
        <p:txBody>
          <a:bodyPr rtlCol="0">
            <a:normAutofit/>
          </a:bodyPr>
          <a:lstStyle/>
          <a:p>
            <a:pPr eaLnBrk="1" fontAlgn="auto" hangingPunct="1">
              <a:lnSpc>
                <a:spcPct val="115000"/>
              </a:lnSpc>
              <a:spcAft>
                <a:spcPts val="0"/>
              </a:spcAft>
              <a:buFont typeface="Wingdings" panose="05000000000000000000" pitchFamily="2" charset="2"/>
              <a:buChar char="§"/>
              <a:defRPr/>
            </a:pPr>
            <a:r>
              <a:rPr lang="en-US" altLang="en-US" sz="2300" dirty="0">
                <a:latin typeface="Times New Roman" panose="02020603050405020304" pitchFamily="18" charset="0"/>
                <a:cs typeface="Times New Roman" panose="02020603050405020304" pitchFamily="18" charset="0"/>
              </a:rPr>
              <a:t>ADA–Prohibits discrimination against handicapped;</a:t>
            </a:r>
          </a:p>
          <a:p>
            <a:pPr eaLnBrk="1" fontAlgn="auto" hangingPunct="1">
              <a:lnSpc>
                <a:spcPct val="115000"/>
              </a:lnSpc>
              <a:spcAft>
                <a:spcPts val="0"/>
              </a:spcAft>
              <a:buFont typeface="Wingdings" panose="05000000000000000000" pitchFamily="2" charset="2"/>
              <a:buChar char="§"/>
              <a:defRPr/>
            </a:pPr>
            <a:r>
              <a:rPr lang="en-US" altLang="en-US" sz="2300" dirty="0">
                <a:latin typeface="Times New Roman" panose="02020603050405020304" pitchFamily="18" charset="0"/>
                <a:cs typeface="Times New Roman" panose="02020603050405020304" pitchFamily="18" charset="0"/>
              </a:rPr>
              <a:t>FMLA-12 weeks leave for family illness;</a:t>
            </a:r>
          </a:p>
          <a:p>
            <a:pPr eaLnBrk="1" fontAlgn="auto" hangingPunct="1">
              <a:lnSpc>
                <a:spcPct val="115000"/>
              </a:lnSpc>
              <a:spcAft>
                <a:spcPts val="0"/>
              </a:spcAft>
              <a:buFont typeface="Wingdings" panose="05000000000000000000" pitchFamily="2" charset="2"/>
              <a:buChar char="§"/>
              <a:defRPr/>
            </a:pPr>
            <a:r>
              <a:rPr lang="en-US" altLang="en-US" sz="2300" dirty="0">
                <a:latin typeface="Times New Roman" panose="02020603050405020304" pitchFamily="18" charset="0"/>
                <a:cs typeface="Times New Roman" panose="02020603050405020304" pitchFamily="18" charset="0"/>
              </a:rPr>
              <a:t>FLSA-overtime/compensatory time;</a:t>
            </a:r>
          </a:p>
          <a:p>
            <a:pPr eaLnBrk="1" fontAlgn="auto" hangingPunct="1">
              <a:lnSpc>
                <a:spcPct val="115000"/>
              </a:lnSpc>
              <a:spcAft>
                <a:spcPts val="0"/>
              </a:spcAft>
              <a:buFont typeface="Wingdings" panose="05000000000000000000" pitchFamily="2" charset="2"/>
              <a:buChar char="§"/>
              <a:defRPr/>
            </a:pPr>
            <a:r>
              <a:rPr lang="en-US" altLang="en-US" sz="2300" dirty="0">
                <a:latin typeface="Times New Roman" panose="02020603050405020304" pitchFamily="18" charset="0"/>
                <a:cs typeface="Times New Roman" panose="02020603050405020304" pitchFamily="18" charset="0"/>
              </a:rPr>
              <a:t>ADEA- Prohibits discrimination against people 40yrs and over;</a:t>
            </a:r>
          </a:p>
          <a:p>
            <a:pPr eaLnBrk="1" fontAlgn="auto" hangingPunct="1">
              <a:lnSpc>
                <a:spcPct val="115000"/>
              </a:lnSpc>
              <a:spcAft>
                <a:spcPts val="0"/>
              </a:spcAft>
              <a:buFont typeface="Wingdings" panose="05000000000000000000" pitchFamily="2" charset="2"/>
              <a:buChar char="§"/>
              <a:defRPr/>
            </a:pPr>
            <a:r>
              <a:rPr lang="en-US" altLang="en-US" sz="2300" dirty="0">
                <a:latin typeface="Times New Roman" panose="02020603050405020304" pitchFamily="18" charset="0"/>
                <a:cs typeface="Times New Roman" panose="02020603050405020304" pitchFamily="18" charset="0"/>
              </a:rPr>
              <a:t>EPA-must pay equal pay for equal work</a:t>
            </a:r>
          </a:p>
          <a:p>
            <a:pPr eaLnBrk="1" fontAlgn="auto" hangingPunct="1">
              <a:lnSpc>
                <a:spcPct val="115000"/>
              </a:lnSpc>
              <a:spcAft>
                <a:spcPts val="0"/>
              </a:spcAft>
              <a:buFont typeface="Wingdings" panose="05000000000000000000" pitchFamily="2" charset="2"/>
              <a:buChar char="§"/>
              <a:defRPr/>
            </a:pPr>
            <a:r>
              <a:rPr lang="en-US" altLang="en-US" sz="2300" dirty="0">
                <a:latin typeface="Times New Roman" panose="02020603050405020304" pitchFamily="18" charset="0"/>
                <a:cs typeface="Times New Roman" panose="02020603050405020304" pitchFamily="18" charset="0"/>
              </a:rPr>
              <a:t>Davis Bacon Act-Must pay prevailing wage </a:t>
            </a:r>
          </a:p>
          <a:p>
            <a:pPr eaLnBrk="1" fontAlgn="auto" hangingPunct="1">
              <a:lnSpc>
                <a:spcPct val="115000"/>
              </a:lnSpc>
              <a:spcAft>
                <a:spcPts val="0"/>
              </a:spcAft>
              <a:buFont typeface="Wingdings" panose="05000000000000000000" pitchFamily="2" charset="2"/>
              <a:buChar char="§"/>
              <a:defRPr/>
            </a:pPr>
            <a:r>
              <a:rPr lang="en-US" altLang="en-US" sz="2300" dirty="0">
                <a:latin typeface="Times New Roman" panose="02020603050405020304" pitchFamily="18" charset="0"/>
                <a:cs typeface="Times New Roman" panose="02020603050405020304" pitchFamily="18" charset="0"/>
              </a:rPr>
              <a:t>OSHA-protects work place safety</a:t>
            </a:r>
          </a:p>
          <a:p>
            <a:pPr eaLnBrk="1" fontAlgn="auto" hangingPunct="1">
              <a:lnSpc>
                <a:spcPct val="115000"/>
              </a:lnSpc>
              <a:spcAft>
                <a:spcPts val="0"/>
              </a:spcAft>
              <a:buFont typeface="Wingdings" panose="05000000000000000000" pitchFamily="2" charset="2"/>
              <a:buChar char="§"/>
              <a:defRPr/>
            </a:pPr>
            <a:r>
              <a:rPr lang="en-US" altLang="en-US" sz="2300" dirty="0">
                <a:latin typeface="Times New Roman" panose="02020603050405020304" pitchFamily="18" charset="0"/>
                <a:cs typeface="Times New Roman" panose="02020603050405020304" pitchFamily="18" charset="0"/>
              </a:rPr>
              <a:t>503 RA-Prohibits discrimination of handicapped and Require reasonable accommodation</a:t>
            </a:r>
            <a:r>
              <a:rPr lang="en-US" altLang="en-US" sz="2400" dirty="0">
                <a:latin typeface="Times New Roman" panose="02020603050405020304" pitchFamily="18" charset="0"/>
                <a:cs typeface="Times New Roman" panose="02020603050405020304" pitchFamily="18" charset="0"/>
              </a:rPr>
              <a:t>. </a:t>
            </a:r>
          </a:p>
          <a:p>
            <a:pPr marL="0" indent="0" eaLnBrk="1" fontAlgn="auto" hangingPunct="1">
              <a:lnSpc>
                <a:spcPct val="115000"/>
              </a:lnSpc>
              <a:spcAft>
                <a:spcPts val="0"/>
              </a:spcAft>
              <a:buNone/>
              <a:defRPr/>
            </a:pPr>
            <a:r>
              <a:rPr lang="en-US" altLang="en-US" sz="2400" dirty="0">
                <a:solidFill>
                  <a:srgbClr val="FFFF00"/>
                </a:solidFill>
                <a:latin typeface="Times New Roman" panose="02020603050405020304" pitchFamily="18" charset="0"/>
                <a:cs typeface="Times New Roman" panose="02020603050405020304" pitchFamily="18" charset="0"/>
              </a:rPr>
              <a:t>** TERO also uses State Employment Laws</a:t>
            </a:r>
          </a:p>
        </p:txBody>
      </p:sp>
    </p:spTree>
    <p:extLst>
      <p:ext uri="{BB962C8B-B14F-4D97-AF65-F5344CB8AC3E}">
        <p14:creationId xmlns:p14="http://schemas.microsoft.com/office/powerpoint/2010/main" val="1372670763"/>
      </p:ext>
    </p:extLst>
  </p:cSld>
  <p:clrMapOvr>
    <a:masterClrMapping/>
  </p:clrMapOvr>
  <p:transition spd="med">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F2C6D-E96F-4F2A-9AFE-3A6BCB2FFE86}"/>
              </a:ext>
            </a:extLst>
          </p:cNvPr>
          <p:cNvSpPr>
            <a:spLocks noGrp="1"/>
          </p:cNvSpPr>
          <p:nvPr>
            <p:ph idx="4294967295"/>
          </p:nvPr>
        </p:nvSpPr>
        <p:spPr>
          <a:xfrm>
            <a:off x="0" y="2052638"/>
            <a:ext cx="8763000" cy="4195762"/>
          </a:xfrm>
        </p:spPr>
        <p:txBody>
          <a:bodyPr>
            <a:normAutofit/>
          </a:bodyPr>
          <a:lstStyle/>
          <a:p>
            <a:pPr algn="ctr"/>
            <a:r>
              <a:rPr lang="en-US" sz="3600" dirty="0"/>
              <a:t>TERO LEGAL FRAMEWORK</a:t>
            </a:r>
          </a:p>
        </p:txBody>
      </p:sp>
    </p:spTree>
    <p:extLst>
      <p:ext uri="{BB962C8B-B14F-4D97-AF65-F5344CB8AC3E}">
        <p14:creationId xmlns:p14="http://schemas.microsoft.com/office/powerpoint/2010/main" val="922438911"/>
      </p:ext>
    </p:extLst>
  </p:cSld>
  <p:clrMapOvr>
    <a:masterClrMapping/>
  </p:clrMapOvr>
  <p:transition spd="med">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7812"/>
            <a:ext cx="8229600" cy="5970587"/>
          </a:xfrm>
        </p:spPr>
        <p:txBody>
          <a:bodyPr/>
          <a:lstStyle/>
          <a:p>
            <a:br>
              <a:rPr lang="en-US" dirty="0"/>
            </a:br>
            <a:br>
              <a:rPr lang="en-US" dirty="0"/>
            </a:br>
            <a:br>
              <a:rPr lang="en-US" dirty="0"/>
            </a:br>
            <a:br>
              <a:rPr lang="en-US" dirty="0"/>
            </a:b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685800" y="0"/>
            <a:ext cx="7772400" cy="6629399"/>
          </a:xfrm>
          <a:prstGeom prst="rect">
            <a:avLst/>
          </a:prstGeom>
        </p:spPr>
      </p:pic>
    </p:spTree>
    <p:extLst>
      <p:ext uri="{BB962C8B-B14F-4D97-AF65-F5344CB8AC3E}">
        <p14:creationId xmlns:p14="http://schemas.microsoft.com/office/powerpoint/2010/main" val="3127855175"/>
      </p:ext>
    </p:extLst>
  </p:cSld>
  <p:clrMapOvr>
    <a:masterClrMapping/>
  </p:clrMapOvr>
  <p:transition spd="med">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37FD6C1-7173-4921-8348-5E5EB23FA758}"/>
              </a:ext>
            </a:extLst>
          </p:cNvPr>
          <p:cNvSpPr>
            <a:spLocks noGrp="1"/>
          </p:cNvSpPr>
          <p:nvPr>
            <p:ph idx="4294967295"/>
          </p:nvPr>
        </p:nvSpPr>
        <p:spPr>
          <a:xfrm>
            <a:off x="0" y="2052638"/>
            <a:ext cx="8991600" cy="4195762"/>
          </a:xfrm>
        </p:spPr>
        <p:txBody>
          <a:bodyPr>
            <a:normAutofit/>
          </a:bodyPr>
          <a:lstStyle/>
          <a:p>
            <a:pPr marL="0" indent="0" algn="ctr">
              <a:buNone/>
            </a:pPr>
            <a:r>
              <a:rPr lang="en-US" sz="4400" dirty="0"/>
              <a:t>  THE TERO ORDINANCE</a:t>
            </a:r>
          </a:p>
          <a:p>
            <a:pPr marL="0" indent="0" algn="ctr">
              <a:buNone/>
            </a:pPr>
            <a:r>
              <a:rPr lang="en-US" sz="3600" dirty="0"/>
              <a:t>Will not be covered in this presentation but is the core of tribal Indian preference Law.</a:t>
            </a:r>
          </a:p>
          <a:p>
            <a:pPr marL="0" indent="0" algn="ctr">
              <a:buNone/>
            </a:pPr>
            <a:r>
              <a:rPr lang="en-US" sz="3600" dirty="0"/>
              <a:t>     </a:t>
            </a:r>
            <a:r>
              <a:rPr lang="en-US" sz="2500" dirty="0"/>
              <a:t>The previous slide show’s the full scope of laws TERO’s tools use to protect there people</a:t>
            </a:r>
          </a:p>
          <a:p>
            <a:pPr marL="0" indent="0">
              <a:buNone/>
            </a:pPr>
            <a:endParaRPr lang="en-US" sz="4000" dirty="0"/>
          </a:p>
        </p:txBody>
      </p:sp>
    </p:spTree>
    <p:extLst>
      <p:ext uri="{BB962C8B-B14F-4D97-AF65-F5344CB8AC3E}">
        <p14:creationId xmlns:p14="http://schemas.microsoft.com/office/powerpoint/2010/main" val="1275673028"/>
      </p:ext>
    </p:extLst>
  </p:cSld>
  <p:clrMapOvr>
    <a:masterClrMapping/>
  </p:clrMapOvr>
  <p:transition spd="med">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62000" y="841375"/>
            <a:ext cx="7772400" cy="1216025"/>
          </a:xfrm>
        </p:spPr>
        <p:txBody>
          <a:bodyPr lIns="45720" tIns="0" rIns="45720" bIns="0" anchor="b">
            <a:normAutofit/>
            <a:scene3d>
              <a:camera prst="orthographicFront"/>
              <a:lightRig rig="soft" dir="t">
                <a:rot lat="0" lon="0" rev="17220000"/>
              </a:lightRig>
            </a:scene3d>
            <a:sp3d prstMaterial="softEdge">
              <a:bevelT w="38100" h="38100"/>
            </a:sp3d>
          </a:bodyPr>
          <a:lstStyle/>
          <a:p>
            <a:pPr algn="ctr" eaLnBrk="1" fontAlgn="auto" hangingPunct="1">
              <a:spcAft>
                <a:spcPts val="0"/>
              </a:spcAft>
              <a:defRPr/>
            </a:pPr>
            <a:r>
              <a:rPr lang="en-US" sz="3200" b="1" cap="all" dirty="0">
                <a:ln w="6350">
                  <a:noFill/>
                </a:ln>
                <a:latin typeface="Times New Roman" panose="02020603050405020304" pitchFamily="18" charset="0"/>
                <a:cs typeface="Times New Roman" panose="02020603050405020304" pitchFamily="18" charset="0"/>
              </a:rPr>
              <a:t>TRIBAL WORKFORCE PROTECTION ACT</a:t>
            </a:r>
          </a:p>
        </p:txBody>
      </p:sp>
      <p:sp>
        <p:nvSpPr>
          <p:cNvPr id="75779" name="Subtitle 2"/>
          <p:cNvSpPr>
            <a:spLocks noGrp="1"/>
          </p:cNvSpPr>
          <p:nvPr>
            <p:ph type="subTitle" idx="4294967295"/>
          </p:nvPr>
        </p:nvSpPr>
        <p:spPr>
          <a:xfrm>
            <a:off x="1295400" y="2667000"/>
            <a:ext cx="7239000" cy="3328988"/>
          </a:xfrm>
        </p:spPr>
        <p:txBody>
          <a:bodyPr>
            <a:normAutofit/>
          </a:bodyPr>
          <a:lstStyle/>
          <a:p>
            <a:pPr marL="0" indent="0" eaLnBrk="1" hangingPunct="1">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WHAT:</a:t>
            </a:r>
          </a:p>
          <a:p>
            <a:pPr marL="0" indent="0" eaLnBrk="1" hangingPunct="1">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Sovereignty-based legislation enacted by Tribal Governments to protect their diverse workforces from discrimination, harassment &amp; disparate treatment based on race, color, gender, sexual preference,  religion, national origin, or tribal affiliation.</a:t>
            </a:r>
          </a:p>
        </p:txBody>
      </p:sp>
    </p:spTree>
    <p:extLst>
      <p:ext uri="{BB962C8B-B14F-4D97-AF65-F5344CB8AC3E}">
        <p14:creationId xmlns:p14="http://schemas.microsoft.com/office/powerpoint/2010/main" val="523292131"/>
      </p:ext>
    </p:extLst>
  </p:cSld>
  <p:clrMapOvr>
    <a:masterClrMapping/>
  </p:clrMapOvr>
  <p:transition spd="med">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381000"/>
            <a:ext cx="6324600" cy="1447800"/>
          </a:xfrm>
        </p:spPr>
        <p:txBody>
          <a:bodyPr lIns="45720" tIns="0" rIns="45720" bIns="0" anchor="b">
            <a:normAutofit fontScale="90000"/>
            <a:scene3d>
              <a:camera prst="orthographicFront"/>
              <a:lightRig rig="soft" dir="t">
                <a:rot lat="0" lon="0" rev="17220000"/>
              </a:lightRig>
            </a:scene3d>
            <a:sp3d prstMaterial="softEdge">
              <a:bevelT w="38100" h="38100"/>
            </a:sp3d>
          </a:bodyPr>
          <a:lstStyle/>
          <a:p>
            <a:pPr algn="ctr" eaLnBrk="1" fontAlgn="auto" hangingPunct="1">
              <a:spcAft>
                <a:spcPts val="0"/>
              </a:spcAft>
              <a:defRPr/>
            </a:pPr>
            <a:br>
              <a:rPr lang="en-US" sz="4800" b="1" cap="all"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rPr>
            </a:br>
            <a:br>
              <a:rPr lang="en-US" sz="4800" b="1" cap="all"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rPr>
            </a:br>
            <a:br>
              <a:rPr lang="en-US" sz="4800" b="1" cap="all"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rPr>
            </a:br>
            <a:br>
              <a:rPr lang="en-US" sz="4800" b="1" cap="all"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rPr>
            </a:br>
            <a:br>
              <a:rPr lang="en-US" sz="4800" b="1" cap="all"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rPr>
            </a:br>
            <a:endParaRPr lang="en-US" sz="4800" b="1" cap="all" dirty="0">
              <a:ln w="6350">
                <a:noFill/>
              </a:ln>
            </a:endParaRPr>
          </a:p>
        </p:txBody>
      </p:sp>
      <p:sp>
        <p:nvSpPr>
          <p:cNvPr id="3" name="Subtitle 2"/>
          <p:cNvSpPr>
            <a:spLocks noGrp="1"/>
          </p:cNvSpPr>
          <p:nvPr>
            <p:ph type="subTitle" idx="4294967295"/>
          </p:nvPr>
        </p:nvSpPr>
        <p:spPr>
          <a:xfrm>
            <a:off x="304800" y="914400"/>
            <a:ext cx="8077200" cy="4876800"/>
          </a:xfrm>
        </p:spPr>
        <p:txBody>
          <a:bodyPr>
            <a:normAutofit fontScale="32500" lnSpcReduction="20000"/>
          </a:bodyPr>
          <a:lstStyle/>
          <a:p>
            <a:pPr marL="0" indent="0" algn="ctr" eaLnBrk="1" hangingPunct="1">
              <a:buFont typeface="Wingdings" panose="05000000000000000000" pitchFamily="2" charset="2"/>
              <a:buNone/>
              <a:defRPr/>
            </a:pPr>
            <a:r>
              <a:rPr lang="en-US" sz="9800" cap="all" dirty="0">
                <a:ln w="6350">
                  <a:noFill/>
                </a:ln>
                <a:latin typeface="Times New Roman" panose="02020603050405020304" pitchFamily="18" charset="0"/>
                <a:cs typeface="Times New Roman" panose="02020603050405020304" pitchFamily="18" charset="0"/>
              </a:rPr>
              <a:t>TRIBAL WORKFORCE PROTECTION ACT</a:t>
            </a:r>
            <a:endParaRPr lang="en-US" altLang="en-US" sz="9800" dirty="0">
              <a:latin typeface="Times New Roman" panose="02020603050405020304" pitchFamily="18" charset="0"/>
              <a:cs typeface="Times New Roman" panose="02020603050405020304" pitchFamily="18" charset="0"/>
            </a:endParaRPr>
          </a:p>
          <a:p>
            <a:pPr marL="0" indent="0" eaLnBrk="1" hangingPunct="1">
              <a:buFont typeface="Arial" panose="020B0604020202020204" pitchFamily="34" charset="0"/>
              <a:buNone/>
              <a:defRPr/>
            </a:pPr>
            <a:r>
              <a:rPr lang="en-US" altLang="en-US" sz="7400" dirty="0">
                <a:latin typeface="Times New Roman" panose="02020603050405020304" pitchFamily="18" charset="0"/>
                <a:cs typeface="Times New Roman" panose="02020603050405020304" pitchFamily="18" charset="0"/>
              </a:rPr>
              <a:t>WHY NEEDED:</a:t>
            </a:r>
          </a:p>
          <a:p>
            <a:pPr marL="0" indent="0" eaLnBrk="1" hangingPunct="1">
              <a:buNone/>
              <a:defRPr/>
            </a:pPr>
            <a:r>
              <a:rPr lang="en-US" altLang="en-US" sz="7400" dirty="0">
                <a:latin typeface="Times New Roman" panose="02020603050405020304" pitchFamily="18" charset="0"/>
                <a:cs typeface="Times New Roman" panose="02020603050405020304" pitchFamily="18" charset="0"/>
              </a:rPr>
              <a:t>Tribes as sovereign governments are exempt from:</a:t>
            </a:r>
          </a:p>
          <a:p>
            <a:pPr eaLnBrk="1" hangingPunct="1">
              <a:buFont typeface="Wingdings" panose="05000000000000000000" pitchFamily="2" charset="2"/>
              <a:buChar char="Ø"/>
              <a:defRPr/>
            </a:pPr>
            <a:r>
              <a:rPr lang="en-US" altLang="en-US" sz="7400" dirty="0">
                <a:latin typeface="Times New Roman" panose="02020603050405020304" pitchFamily="18" charset="0"/>
                <a:cs typeface="Times New Roman" panose="02020603050405020304" pitchFamily="18" charset="0"/>
              </a:rPr>
              <a:t> Title VII of the 1964 Civil Rights Act</a:t>
            </a:r>
          </a:p>
          <a:p>
            <a:pPr eaLnBrk="1" hangingPunct="1">
              <a:buFont typeface="Wingdings" panose="05000000000000000000" pitchFamily="2" charset="2"/>
              <a:buChar char="Ø"/>
              <a:defRPr/>
            </a:pPr>
            <a:r>
              <a:rPr lang="en-US" altLang="en-US" sz="7400" dirty="0">
                <a:latin typeface="Times New Roman" panose="02020603050405020304" pitchFamily="18" charset="0"/>
                <a:cs typeface="Times New Roman" panose="02020603050405020304" pitchFamily="18" charset="0"/>
              </a:rPr>
              <a:t>Americans With Disabilities Act </a:t>
            </a:r>
          </a:p>
          <a:p>
            <a:pPr eaLnBrk="1" hangingPunct="1">
              <a:buFont typeface="Wingdings" panose="05000000000000000000" pitchFamily="2" charset="2"/>
              <a:buChar char="Ø"/>
              <a:defRPr/>
            </a:pPr>
            <a:r>
              <a:rPr lang="en-US" altLang="en-US" sz="7400" dirty="0">
                <a:latin typeface="Times New Roman" panose="02020603050405020304" pitchFamily="18" charset="0"/>
                <a:cs typeface="Times New Roman" panose="02020603050405020304" pitchFamily="18" charset="0"/>
              </a:rPr>
              <a:t>Equal Pay Act</a:t>
            </a:r>
          </a:p>
          <a:p>
            <a:pPr eaLnBrk="1" hangingPunct="1">
              <a:buFont typeface="Wingdings" panose="05000000000000000000" pitchFamily="2" charset="2"/>
              <a:buChar char="Ø"/>
              <a:defRPr/>
            </a:pPr>
            <a:r>
              <a:rPr lang="en-US" altLang="en-US" sz="7400" dirty="0">
                <a:latin typeface="Times New Roman" panose="02020603050405020304" pitchFamily="18" charset="0"/>
                <a:cs typeface="Times New Roman" panose="02020603050405020304" pitchFamily="18" charset="0"/>
              </a:rPr>
              <a:t>Americans With Disabilities Act</a:t>
            </a:r>
          </a:p>
          <a:p>
            <a:pPr eaLnBrk="1" hangingPunct="1">
              <a:buFont typeface="Wingdings" panose="05000000000000000000" pitchFamily="2" charset="2"/>
              <a:buChar char="Ø"/>
              <a:defRPr/>
            </a:pPr>
            <a:r>
              <a:rPr lang="en-US" altLang="en-US" sz="7400" dirty="0">
                <a:latin typeface="Times New Roman" panose="02020603050405020304" pitchFamily="18" charset="0"/>
                <a:cs typeface="Times New Roman" panose="02020603050405020304" pitchFamily="18" charset="0"/>
              </a:rPr>
              <a:t>Section 503 of the Rehabilitation Act</a:t>
            </a:r>
          </a:p>
          <a:p>
            <a:pPr eaLnBrk="1" hangingPunct="1">
              <a:buFont typeface="Wingdings" panose="05000000000000000000" pitchFamily="2" charset="2"/>
              <a:buChar char="Ø"/>
              <a:defRPr/>
            </a:pPr>
            <a:r>
              <a:rPr lang="en-US" altLang="en-US" sz="7400" dirty="0">
                <a:latin typeface="Times New Roman" panose="02020603050405020304" pitchFamily="18" charset="0"/>
                <a:cs typeface="Times New Roman" panose="02020603050405020304" pitchFamily="18" charset="0"/>
              </a:rPr>
              <a:t>Viet Nam Era Veterans Readjustment &amp; Assistance Act</a:t>
            </a:r>
          </a:p>
          <a:p>
            <a:pPr eaLnBrk="1" hangingPunct="1">
              <a:buFont typeface="Wingdings" panose="05000000000000000000" pitchFamily="2" charset="2"/>
              <a:buChar char="Ø"/>
              <a:defRPr/>
            </a:pPr>
            <a:r>
              <a:rPr lang="en-US" altLang="en-US" sz="7400" dirty="0">
                <a:latin typeface="Times New Roman" panose="02020603050405020304" pitchFamily="18" charset="0"/>
                <a:cs typeface="Times New Roman" panose="02020603050405020304" pitchFamily="18" charset="0"/>
              </a:rPr>
              <a:t>Occupational Safety &amp; Health Act</a:t>
            </a:r>
          </a:p>
          <a:p>
            <a:pPr eaLnBrk="1" hangingPunct="1">
              <a:buFont typeface="Wingdings" panose="05000000000000000000" pitchFamily="2" charset="2"/>
              <a:buChar char="Ø"/>
              <a:defRPr/>
            </a:pPr>
            <a:r>
              <a:rPr lang="en-US" altLang="en-US" sz="7400" dirty="0">
                <a:latin typeface="Times New Roman" panose="02020603050405020304" pitchFamily="18" charset="0"/>
                <a:cs typeface="Times New Roman" panose="02020603050405020304" pitchFamily="18" charset="0"/>
              </a:rPr>
              <a:t>Executive Order 11246 (Affirmative Action)</a:t>
            </a:r>
          </a:p>
          <a:p>
            <a:pPr marL="0" indent="0" eaLnBrk="1" hangingPunct="1">
              <a:buFont typeface="Wingdings" panose="05000000000000000000" pitchFamily="2" charset="2"/>
              <a:buNone/>
              <a:defRPr/>
            </a:pPr>
            <a:endParaRPr lang="en-US" altLang="en-US" sz="3000" dirty="0">
              <a:latin typeface="Times New Roman" panose="02020603050405020304" pitchFamily="18" charset="0"/>
              <a:cs typeface="Times New Roman" panose="02020603050405020304" pitchFamily="18" charset="0"/>
            </a:endParaRPr>
          </a:p>
          <a:p>
            <a:pPr marL="0" indent="0" eaLnBrk="1" hangingPunct="1">
              <a:buFont typeface="Wingdings" panose="05000000000000000000" pitchFamily="2" charset="2"/>
              <a:buNone/>
              <a:defRPr/>
            </a:pPr>
            <a:endParaRPr lang="en-US" altLang="en-US" sz="3000" dirty="0"/>
          </a:p>
          <a:p>
            <a:pPr marL="0" indent="0" eaLnBrk="1" hangingPunct="1">
              <a:buFont typeface="Wingdings" panose="05000000000000000000" pitchFamily="2" charset="2"/>
              <a:buNone/>
              <a:defRPr/>
            </a:pPr>
            <a:endParaRPr lang="en-US" altLang="en-US" sz="3000" dirty="0"/>
          </a:p>
        </p:txBody>
      </p:sp>
    </p:spTree>
    <p:extLst>
      <p:ext uri="{BB962C8B-B14F-4D97-AF65-F5344CB8AC3E}">
        <p14:creationId xmlns:p14="http://schemas.microsoft.com/office/powerpoint/2010/main" val="3148898438"/>
      </p:ext>
    </p:extLst>
  </p:cSld>
  <p:clrMapOvr>
    <a:masterClrMapping/>
  </p:clrMapOvr>
  <p:transition spd="med">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ctr" eaLnBrk="1" hangingPunct="1"/>
            <a:r>
              <a:rPr lang="en-US" altLang="en-US" sz="2800" dirty="0">
                <a:latin typeface="Times New Roman" panose="02020603050405020304" pitchFamily="18" charset="0"/>
                <a:cs typeface="Times New Roman" panose="02020603050405020304" pitchFamily="18" charset="0"/>
              </a:rPr>
              <a:t>TRIBAL WORKFORCE</a:t>
            </a:r>
            <a:br>
              <a:rPr lang="en-US" altLang="en-US" sz="2800" dirty="0">
                <a:latin typeface="Times New Roman" panose="02020603050405020304" pitchFamily="18" charset="0"/>
                <a:cs typeface="Times New Roman" panose="02020603050405020304" pitchFamily="18" charset="0"/>
              </a:rPr>
            </a:br>
            <a:r>
              <a:rPr lang="en-US" altLang="en-US" sz="2800" dirty="0">
                <a:latin typeface="Times New Roman" panose="02020603050405020304" pitchFamily="18" charset="0"/>
                <a:cs typeface="Times New Roman" panose="02020603050405020304" pitchFamily="18" charset="0"/>
              </a:rPr>
              <a:t> PROTECTION ACT</a:t>
            </a:r>
            <a:br>
              <a:rPr lang="en-US" altLang="en-US" sz="2800" dirty="0">
                <a:latin typeface="Times New Roman" panose="02020603050405020304" pitchFamily="18" charset="0"/>
                <a:cs typeface="Times New Roman" panose="02020603050405020304" pitchFamily="18" charset="0"/>
              </a:rPr>
            </a:br>
            <a:r>
              <a:rPr lang="en-US" altLang="en-US" sz="3600" dirty="0"/>
              <a:t> </a:t>
            </a:r>
            <a:endParaRPr lang="en-US" altLang="en-US" sz="4000" dirty="0"/>
          </a:p>
        </p:txBody>
      </p:sp>
      <p:sp>
        <p:nvSpPr>
          <p:cNvPr id="79875" name="Rectangle 3"/>
          <p:cNvSpPr>
            <a:spLocks noGrp="1" noChangeArrowheads="1"/>
          </p:cNvSpPr>
          <p:nvPr>
            <p:ph idx="1"/>
          </p:nvPr>
        </p:nvSpPr>
        <p:spPr>
          <a:xfrm>
            <a:off x="628650" y="1524000"/>
            <a:ext cx="7886700" cy="4652963"/>
          </a:xfrm>
        </p:spPr>
        <p:txBody>
          <a:bodyPr>
            <a:normAutofit lnSpcReduction="10000"/>
          </a:bodyPr>
          <a:lstStyle/>
          <a:p>
            <a:pPr eaLnBrk="1" hangingPunct="1">
              <a:lnSpc>
                <a:spcPct val="80000"/>
              </a:lnSpc>
              <a:buFont typeface="Wingdings" panose="05000000000000000000" pitchFamily="2" charset="2"/>
              <a:buNone/>
            </a:pPr>
            <a:endParaRPr lang="en-US" altLang="en-US" dirty="0"/>
          </a:p>
          <a:p>
            <a:pPr algn="ctr">
              <a:lnSpc>
                <a:spcPct val="80000"/>
              </a:lnSpc>
              <a:buNone/>
            </a:pPr>
            <a:r>
              <a:rPr lang="en-US" altLang="en-US" sz="2600" dirty="0">
                <a:latin typeface="Times New Roman" panose="02020603050405020304" pitchFamily="18" charset="0"/>
                <a:cs typeface="Times New Roman" panose="02020603050405020304" pitchFamily="18" charset="0"/>
              </a:rPr>
              <a:t>BEYOND PREFERENCE </a:t>
            </a:r>
          </a:p>
          <a:p>
            <a:pPr eaLnBrk="1" hangingPunct="1">
              <a:lnSpc>
                <a:spcPct val="80000"/>
              </a:lnSpc>
              <a:buFont typeface="Wingdings" panose="05000000000000000000" pitchFamily="2" charset="2"/>
              <a:buNone/>
            </a:pPr>
            <a:r>
              <a:rPr lang="en-US" altLang="en-US" sz="2600" dirty="0">
                <a:latin typeface="Times New Roman" panose="02020603050405020304" pitchFamily="18" charset="0"/>
                <a:cs typeface="Times New Roman" panose="02020603050405020304" pitchFamily="18" charset="0"/>
              </a:rPr>
              <a:t>WHAT DOES ACT DO?</a:t>
            </a:r>
          </a:p>
          <a:p>
            <a:pPr eaLnBrk="1" hangingPunct="1">
              <a:lnSpc>
                <a:spcPct val="110000"/>
              </a:lnSpc>
              <a:spcBef>
                <a:spcPct val="0"/>
              </a:spcBef>
              <a:buFont typeface="Wingdings" panose="05000000000000000000" pitchFamily="2" charset="2"/>
              <a:buChar char="Ø"/>
            </a:pPr>
            <a:r>
              <a:rPr lang="en-US" altLang="en-US" sz="2600" dirty="0">
                <a:latin typeface="Times New Roman" panose="02020603050405020304" pitchFamily="18" charset="0"/>
                <a:cs typeface="Times New Roman" panose="02020603050405020304" pitchFamily="18" charset="0"/>
              </a:rPr>
              <a:t>Closes gaps in protection –Tribal Exemptions</a:t>
            </a:r>
          </a:p>
          <a:p>
            <a:pPr eaLnBrk="1" hangingPunct="1">
              <a:lnSpc>
                <a:spcPct val="110000"/>
              </a:lnSpc>
              <a:spcBef>
                <a:spcPct val="0"/>
              </a:spcBef>
              <a:buFont typeface="Wingdings" panose="05000000000000000000" pitchFamily="2" charset="2"/>
              <a:buChar char="Ø"/>
            </a:pPr>
            <a:r>
              <a:rPr lang="en-US" altLang="en-US" sz="2600" dirty="0">
                <a:latin typeface="Times New Roman" panose="02020603050405020304" pitchFamily="18" charset="0"/>
                <a:cs typeface="Times New Roman" panose="02020603050405020304" pitchFamily="18" charset="0"/>
              </a:rPr>
              <a:t>Non-Indian Workforce</a:t>
            </a:r>
          </a:p>
          <a:p>
            <a:pPr eaLnBrk="1" hangingPunct="1">
              <a:lnSpc>
                <a:spcPct val="110000"/>
              </a:lnSpc>
              <a:spcBef>
                <a:spcPct val="0"/>
              </a:spcBef>
              <a:buFont typeface="Wingdings" panose="05000000000000000000" pitchFamily="2" charset="2"/>
              <a:buChar char="Ø"/>
            </a:pPr>
            <a:r>
              <a:rPr lang="en-US" altLang="en-US" sz="2600" dirty="0">
                <a:latin typeface="Times New Roman" panose="02020603050405020304" pitchFamily="18" charset="0"/>
                <a:cs typeface="Times New Roman" panose="02020603050405020304" pitchFamily="18" charset="0"/>
              </a:rPr>
              <a:t>It’s good responsive, responsible government</a:t>
            </a:r>
          </a:p>
          <a:p>
            <a:pPr eaLnBrk="1" hangingPunct="1">
              <a:lnSpc>
                <a:spcPct val="110000"/>
              </a:lnSpc>
              <a:spcBef>
                <a:spcPct val="0"/>
              </a:spcBef>
              <a:buFont typeface="Wingdings" panose="05000000000000000000" pitchFamily="2" charset="2"/>
              <a:buChar char="Ø"/>
            </a:pPr>
            <a:r>
              <a:rPr lang="en-US" altLang="en-US" sz="2600" dirty="0">
                <a:latin typeface="Times New Roman" panose="02020603050405020304" pitchFamily="18" charset="0"/>
                <a:cs typeface="Times New Roman" panose="02020603050405020304" pitchFamily="18" charset="0"/>
              </a:rPr>
              <a:t>It strengthen and legitimizes tribal sovereignty</a:t>
            </a:r>
          </a:p>
          <a:p>
            <a:pPr eaLnBrk="1" hangingPunct="1">
              <a:lnSpc>
                <a:spcPct val="110000"/>
              </a:lnSpc>
              <a:spcBef>
                <a:spcPct val="0"/>
              </a:spcBef>
              <a:buFont typeface="Wingdings" panose="05000000000000000000" pitchFamily="2" charset="2"/>
              <a:buChar char="Ø"/>
            </a:pPr>
            <a:r>
              <a:rPr lang="en-US" altLang="en-US" sz="2600" dirty="0">
                <a:latin typeface="Times New Roman" panose="02020603050405020304" pitchFamily="18" charset="0"/>
                <a:cs typeface="Times New Roman" panose="02020603050405020304" pitchFamily="18" charset="0"/>
              </a:rPr>
              <a:t>It reduces the likelihood of federal intrusion into intramural employment matters.</a:t>
            </a:r>
          </a:p>
          <a:p>
            <a:pPr eaLnBrk="1" hangingPunct="1">
              <a:lnSpc>
                <a:spcPct val="110000"/>
              </a:lnSpc>
              <a:spcBef>
                <a:spcPct val="0"/>
              </a:spcBef>
              <a:buFont typeface="Wingdings" panose="05000000000000000000" pitchFamily="2" charset="2"/>
              <a:buChar char="Ø"/>
            </a:pPr>
            <a:r>
              <a:rPr lang="en-US" altLang="en-US" sz="2600" dirty="0">
                <a:latin typeface="Times New Roman" panose="02020603050405020304" pitchFamily="18" charset="0"/>
                <a:cs typeface="Times New Roman" panose="02020603050405020304" pitchFamily="18" charset="0"/>
              </a:rPr>
              <a:t>It reduces the likelihood of union organizing</a:t>
            </a:r>
          </a:p>
          <a:p>
            <a:pPr eaLnBrk="1" hangingPunct="1">
              <a:lnSpc>
                <a:spcPct val="110000"/>
              </a:lnSpc>
              <a:spcBef>
                <a:spcPct val="0"/>
              </a:spcBef>
              <a:buFont typeface="Wingdings" panose="05000000000000000000" pitchFamily="2" charset="2"/>
              <a:buChar char="Ø"/>
            </a:pPr>
            <a:r>
              <a:rPr lang="en-US" altLang="en-US" sz="2600" dirty="0">
                <a:latin typeface="Times New Roman" panose="02020603050405020304" pitchFamily="18" charset="0"/>
                <a:cs typeface="Times New Roman" panose="02020603050405020304" pitchFamily="18" charset="0"/>
              </a:rPr>
              <a:t>It’s the right thing to do  </a:t>
            </a:r>
          </a:p>
          <a:p>
            <a:pPr eaLnBrk="1" hangingPunct="1">
              <a:lnSpc>
                <a:spcPct val="80000"/>
              </a:lnSpc>
              <a:spcBef>
                <a:spcPct val="0"/>
              </a:spcBef>
              <a:buFont typeface="Wingdings" panose="05000000000000000000" pitchFamily="2" charset="2"/>
              <a:buChar char="§"/>
            </a:pPr>
            <a:endParaRPr lang="en-US" altLang="en-US" sz="2400" dirty="0"/>
          </a:p>
        </p:txBody>
      </p:sp>
    </p:spTree>
    <p:extLst>
      <p:ext uri="{BB962C8B-B14F-4D97-AF65-F5344CB8AC3E}">
        <p14:creationId xmlns:p14="http://schemas.microsoft.com/office/powerpoint/2010/main" val="3882234410"/>
      </p:ext>
    </p:extLst>
  </p:cSld>
  <p:clrMapOvr>
    <a:masterClrMapping/>
  </p:clrMapOvr>
  <p:transition spd="med">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lgn="ctr" eaLnBrk="1" hangingPunct="1"/>
            <a:r>
              <a:rPr lang="en-US" altLang="en-US" sz="3600" dirty="0"/>
              <a:t>TRIBAL WORKFORCE ACT</a:t>
            </a:r>
            <a:br>
              <a:rPr lang="en-US" altLang="en-US" sz="3600" dirty="0"/>
            </a:br>
            <a:r>
              <a:rPr lang="en-US" altLang="en-US" sz="2800" dirty="0"/>
              <a:t>BEYOND PREFERENCE</a:t>
            </a:r>
          </a:p>
        </p:txBody>
      </p:sp>
      <p:sp>
        <p:nvSpPr>
          <p:cNvPr id="80899" name="Rectangle 3"/>
          <p:cNvSpPr>
            <a:spLocks noGrp="1" noChangeArrowheads="1"/>
          </p:cNvSpPr>
          <p:nvPr>
            <p:ph idx="1"/>
          </p:nvPr>
        </p:nvSpPr>
        <p:spPr/>
        <p:txBody>
          <a:bodyPr>
            <a:normAutofit/>
          </a:bodyPr>
          <a:lstStyle/>
          <a:p>
            <a:pPr eaLnBrk="1" hangingPunct="1">
              <a:buFont typeface="Wingdings" panose="05000000000000000000" pitchFamily="2" charset="2"/>
              <a:buNone/>
            </a:pPr>
            <a:r>
              <a:rPr lang="en-US" altLang="en-US" sz="2600" dirty="0">
                <a:latin typeface="Times New Roman" panose="02020603050405020304" pitchFamily="18" charset="0"/>
                <a:cs typeface="Times New Roman" panose="02020603050405020304" pitchFamily="18" charset="0"/>
              </a:rPr>
              <a:t>BASIC REQUIREMENTS</a:t>
            </a:r>
          </a:p>
          <a:p>
            <a:pPr eaLnBrk="1" hangingPunct="1">
              <a:lnSpc>
                <a:spcPct val="115000"/>
              </a:lnSpc>
              <a:spcBef>
                <a:spcPct val="0"/>
              </a:spcBef>
              <a:buFont typeface="Wingdings" panose="05000000000000000000" pitchFamily="2" charset="2"/>
              <a:buChar char="§"/>
            </a:pPr>
            <a:r>
              <a:rPr lang="en-US" altLang="en-US" sz="2600" dirty="0">
                <a:latin typeface="Times New Roman" panose="02020603050405020304" pitchFamily="18" charset="0"/>
                <a:cs typeface="Times New Roman" panose="02020603050405020304" pitchFamily="18" charset="0"/>
              </a:rPr>
              <a:t>Preference</a:t>
            </a:r>
          </a:p>
          <a:p>
            <a:pPr eaLnBrk="1" hangingPunct="1">
              <a:lnSpc>
                <a:spcPct val="115000"/>
              </a:lnSpc>
              <a:spcBef>
                <a:spcPct val="0"/>
              </a:spcBef>
              <a:buFont typeface="Wingdings" panose="05000000000000000000" pitchFamily="2" charset="2"/>
              <a:buChar char="§"/>
            </a:pPr>
            <a:r>
              <a:rPr lang="en-US" altLang="en-US" sz="2600" dirty="0">
                <a:latin typeface="Times New Roman" panose="02020603050405020304" pitchFamily="18" charset="0"/>
                <a:cs typeface="Times New Roman" panose="02020603050405020304" pitchFamily="18" charset="0"/>
              </a:rPr>
              <a:t>Prohibits Discrimination (Title VII, age, sex etc.)</a:t>
            </a:r>
          </a:p>
          <a:p>
            <a:pPr eaLnBrk="1" hangingPunct="1">
              <a:lnSpc>
                <a:spcPct val="115000"/>
              </a:lnSpc>
              <a:spcBef>
                <a:spcPct val="0"/>
              </a:spcBef>
              <a:buFont typeface="Wingdings" panose="05000000000000000000" pitchFamily="2" charset="2"/>
              <a:buChar char="§"/>
            </a:pPr>
            <a:r>
              <a:rPr lang="en-US" altLang="en-US" sz="2600" dirty="0">
                <a:latin typeface="Times New Roman" panose="02020603050405020304" pitchFamily="18" charset="0"/>
                <a:cs typeface="Times New Roman" panose="02020603050405020304" pitchFamily="18" charset="0"/>
              </a:rPr>
              <a:t>Sexual Harassment</a:t>
            </a:r>
          </a:p>
          <a:p>
            <a:pPr eaLnBrk="1" hangingPunct="1">
              <a:lnSpc>
                <a:spcPct val="115000"/>
              </a:lnSpc>
              <a:spcBef>
                <a:spcPct val="0"/>
              </a:spcBef>
              <a:buFont typeface="Wingdings" panose="05000000000000000000" pitchFamily="2" charset="2"/>
              <a:buChar char="§"/>
            </a:pPr>
            <a:r>
              <a:rPr lang="en-US" altLang="en-US" sz="2600" dirty="0">
                <a:latin typeface="Times New Roman" panose="02020603050405020304" pitchFamily="18" charset="0"/>
                <a:cs typeface="Times New Roman" panose="02020603050405020304" pitchFamily="18" charset="0"/>
              </a:rPr>
              <a:t>Wage &amp; Hour </a:t>
            </a:r>
          </a:p>
          <a:p>
            <a:pPr eaLnBrk="1" hangingPunct="1">
              <a:lnSpc>
                <a:spcPct val="115000"/>
              </a:lnSpc>
              <a:spcBef>
                <a:spcPct val="0"/>
              </a:spcBef>
              <a:buFont typeface="Wingdings" panose="05000000000000000000" pitchFamily="2" charset="2"/>
              <a:buChar char="§"/>
            </a:pPr>
            <a:r>
              <a:rPr lang="en-US" altLang="en-US" sz="2600" dirty="0">
                <a:latin typeface="Times New Roman" panose="02020603050405020304" pitchFamily="18" charset="0"/>
                <a:cs typeface="Times New Roman" panose="02020603050405020304" pitchFamily="18" charset="0"/>
              </a:rPr>
              <a:t>Safety (TOSA)</a:t>
            </a:r>
          </a:p>
          <a:p>
            <a:pPr eaLnBrk="1" hangingPunct="1">
              <a:lnSpc>
                <a:spcPct val="115000"/>
              </a:lnSpc>
              <a:spcBef>
                <a:spcPct val="0"/>
              </a:spcBef>
              <a:buFont typeface="Wingdings" panose="05000000000000000000" pitchFamily="2" charset="2"/>
              <a:buChar char="§"/>
            </a:pPr>
            <a:r>
              <a:rPr lang="en-US" altLang="en-US" sz="2600" dirty="0">
                <a:latin typeface="Times New Roman" panose="02020603050405020304" pitchFamily="18" charset="0"/>
                <a:cs typeface="Times New Roman" panose="02020603050405020304" pitchFamily="18" charset="0"/>
              </a:rPr>
              <a:t>Family Medical Leave</a:t>
            </a:r>
          </a:p>
        </p:txBody>
      </p:sp>
    </p:spTree>
    <p:extLst>
      <p:ext uri="{BB962C8B-B14F-4D97-AF65-F5344CB8AC3E}">
        <p14:creationId xmlns:p14="http://schemas.microsoft.com/office/powerpoint/2010/main" val="2199849816"/>
      </p:ext>
    </p:extLst>
  </p:cSld>
  <p:clrMapOvr>
    <a:masterClrMapping/>
  </p:clrMapOvr>
  <p:transition spd="med">
    <p:zoom dir="in"/>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29700</TotalTime>
  <Words>1006</Words>
  <Application>Microsoft Office PowerPoint</Application>
  <PresentationFormat>On-screen Show (4:3)</PresentationFormat>
  <Paragraphs>160</Paragraphs>
  <Slides>22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Century Gothic</vt:lpstr>
      <vt:lpstr>Monotype Corsiva</vt:lpstr>
      <vt:lpstr>Tahoma</vt:lpstr>
      <vt:lpstr>Times New Roman</vt:lpstr>
      <vt:lpstr>Wingdings</vt:lpstr>
      <vt:lpstr>Wingdings 3</vt:lpstr>
      <vt:lpstr>Ion</vt:lpstr>
      <vt:lpstr>  Basic &amp; advanced tero    officers &amp; commissioners   training  </vt:lpstr>
      <vt:lpstr>TERO  THE EMPOWERED WARRIORS "</vt:lpstr>
      <vt:lpstr>PowerPoint Presentation</vt:lpstr>
      <vt:lpstr>    </vt:lpstr>
      <vt:lpstr>PowerPoint Presentation</vt:lpstr>
      <vt:lpstr>TRIBAL WORKFORCE PROTECTION ACT</vt:lpstr>
      <vt:lpstr>     </vt:lpstr>
      <vt:lpstr>TRIBAL WORKFORCE  PROTECTION ACT  </vt:lpstr>
      <vt:lpstr>TRIBAL WORKFORCE ACT BEYOND PREFERENCE</vt:lpstr>
      <vt:lpstr>    PART FOUR FEDERAL EMPLOYMENT LAWS</vt:lpstr>
      <vt:lpstr>PART FOUR FEDERAL EMPLOYMENT LAW</vt:lpstr>
      <vt:lpstr>PART FOUR FEDERAL EMPLOYMENT LAW (CONTINUED)</vt:lpstr>
      <vt:lpstr>PART THREE FEDERAL EMPLOYMENT LAW</vt:lpstr>
      <vt:lpstr>Major Federal Laws That Permit Indian Preference</vt:lpstr>
      <vt:lpstr>  TITLE VII of the Civil Rights Act (1964)  </vt:lpstr>
      <vt:lpstr> TITLE VII of the Civil Rights Act (1964) </vt:lpstr>
      <vt:lpstr>TITLE VII of the Civil Rights Act (1964)</vt:lpstr>
      <vt:lpstr>TITLE VII of the Civil Rights Act (1964)</vt:lpstr>
      <vt:lpstr>TITLE VII of the Civil Rights Act (1964)</vt:lpstr>
      <vt:lpstr>EXECUTIVE ORDER 11246</vt:lpstr>
      <vt:lpstr>FHWA EMPLOYEMNT REGULATIONS &amp; INDIAN PREFERENCE</vt:lpstr>
      <vt:lpstr>GENRAL EEO/AFFIRMATIVE ACTON 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Effective TERO Officer</dc:title>
  <dc:creator>John</dc:creator>
  <cp:lastModifiedBy>John Navarro</cp:lastModifiedBy>
  <cp:revision>1052</cp:revision>
  <dcterms:created xsi:type="dcterms:W3CDTF">2011-07-15T17:29:46Z</dcterms:created>
  <dcterms:modified xsi:type="dcterms:W3CDTF">2021-08-12T21:38:52Z</dcterms:modified>
</cp:coreProperties>
</file>