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67" r:id="rId9"/>
    <p:sldId id="265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A856"/>
    <a:srgbClr val="0F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337"/>
    <p:restoredTop sz="94686"/>
  </p:normalViewPr>
  <p:slideViewPr>
    <p:cSldViewPr snapToGrid="0" snapToObjects="1">
      <p:cViewPr varScale="1">
        <p:scale>
          <a:sx n="69" d="100"/>
          <a:sy n="69" d="100"/>
        </p:scale>
        <p:origin x="-92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4EE24F-57C7-CD4A-A6D5-7E066CFA8AA6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F752AC-7DAB-BE44-BDA5-688D9BBDA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5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982" y="2272933"/>
            <a:ext cx="8079377" cy="1846218"/>
          </a:xfrm>
        </p:spPr>
        <p:txBody>
          <a:bodyPr anchor="b">
            <a:normAutofit/>
          </a:bodyPr>
          <a:lstStyle>
            <a:lvl1pPr algn="l">
              <a:defRPr sz="5800">
                <a:solidFill>
                  <a:srgbClr val="0F3E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246468"/>
            <a:ext cx="8079377" cy="595494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84A85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93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9D4F-EAD9-E64B-8F9E-7E9EAE077F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1741" y="6364469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50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02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244249"/>
          </a:xfrm>
        </p:spPr>
        <p:txBody>
          <a:bodyPr/>
          <a:lstStyle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515350" y="6364469"/>
            <a:ext cx="4876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rgbClr val="84A856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089D4F-EAD9-E64B-8F9E-7E9EAE077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1741" y="6364469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50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39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15982" y="1480450"/>
            <a:ext cx="8079377" cy="2055632"/>
          </a:xfrm>
        </p:spPr>
        <p:txBody>
          <a:bodyPr anchor="b">
            <a:normAutofit/>
          </a:bodyPr>
          <a:lstStyle>
            <a:lvl1pPr algn="l">
              <a:defRPr sz="5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24691" y="3750078"/>
            <a:ext cx="8079377" cy="595494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84A85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515350" y="6364469"/>
            <a:ext cx="4876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i="0" kern="1200">
                <a:solidFill>
                  <a:srgbClr val="84A856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089D4F-EAD9-E64B-8F9E-7E9EAE077FBE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281741" y="6364469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5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7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9D4F-EAD9-E64B-8F9E-7E9EAE077F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28650" y="12999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6281741" y="6364469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50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17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600" b="1">
                <a:solidFill>
                  <a:srgbClr val="0F3E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 sz="2500"/>
            </a:lvl1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600" b="1">
                <a:solidFill>
                  <a:srgbClr val="0F3E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 sz="2500"/>
            </a:lvl1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9D4F-EAD9-E64B-8F9E-7E9EAE077F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28650" y="12999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3"/>
          </p:nvPr>
        </p:nvSpPr>
        <p:spPr>
          <a:xfrm>
            <a:off x="6281741" y="6364469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50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20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9D4F-EAD9-E64B-8F9E-7E9EAE077F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1741" y="6364469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50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6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9D4F-EAD9-E64B-8F9E-7E9EAE077F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1741" y="6364469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50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26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702525"/>
            <a:ext cx="2949178" cy="138901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02526"/>
            <a:ext cx="4629150" cy="41585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169919"/>
            <a:ext cx="2949178" cy="26911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9D4F-EAD9-E64B-8F9E-7E9EAE077F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628650" y="12999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rgbClr val="0F3E4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6281741" y="6364469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50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66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6200" y="1720939"/>
            <a:ext cx="4629150" cy="414011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9D4F-EAD9-E64B-8F9E-7E9EAE077F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628650" y="12999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rgbClr val="0F3E4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9841" y="1702525"/>
            <a:ext cx="2949178" cy="138901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169919"/>
            <a:ext cx="2949178" cy="26911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6281741" y="6364469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50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56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999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364469"/>
            <a:ext cx="4876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84A85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14089D4F-EAD9-E64B-8F9E-7E9EAE077F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1741" y="6364469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50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6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rgbClr val="0F3E4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84A856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F3E4D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F3E4D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F3E4D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F3E4D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.jones@vnf.com" TargetMode="External"/><Relationship Id="rId2" Type="http://schemas.openxmlformats.org/officeDocument/2006/relationships/hyperlink" Target="mailto:dsp@vnf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13021"/>
            <a:ext cx="8079377" cy="322869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PRESENTATION </a:t>
            </a:r>
            <a:r>
              <a:rPr lang="en-US" sz="3200" dirty="0"/>
              <a:t>ON THE LAW INVOLVING INDIAN PREFERENCE IN EMPLOYMENT AND CONTRACTING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DANIEL </a:t>
            </a:r>
            <a:r>
              <a:rPr lang="en-US" sz="3200" dirty="0"/>
              <a:t>PRESS AND LAURA JONES</a:t>
            </a:r>
            <a:br>
              <a:rPr lang="en-US" sz="3200" dirty="0"/>
            </a:br>
            <a:r>
              <a:rPr lang="en-US" sz="3200" dirty="0"/>
              <a:t>VAN NESS FELDMAN LAW FIRM</a:t>
            </a:r>
            <a:br>
              <a:rPr lang="en-US" sz="3200" dirty="0"/>
            </a:br>
            <a:r>
              <a:rPr lang="en-US" sz="1800" dirty="0" smtClean="0">
                <a:hlinkClick r:id="rId2"/>
              </a:rPr>
              <a:t>dsp@vnf.com</a:t>
            </a:r>
            <a:r>
              <a:rPr lang="en-US" sz="1800" dirty="0" smtClean="0"/>
              <a:t>			</a:t>
            </a:r>
            <a:r>
              <a:rPr lang="en-US" sz="1800" dirty="0" smtClean="0">
                <a:hlinkClick r:id="rId3"/>
              </a:rPr>
              <a:t>laura.jones@vnf.com</a:t>
            </a:r>
            <a:r>
              <a:rPr lang="en-US" sz="1800" dirty="0" smtClean="0"/>
              <a:t>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066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/>
              <a:t>ALTERNATIVE MEANS OF IMPOSING INDIAN PREFERENCE IN AWARD OF THE PRIME CONTRACT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4. OPEN </a:t>
            </a:r>
            <a:r>
              <a:rPr lang="en-US" dirty="0"/>
              <a:t>BIDDING TO ALL FIRMS BUT PROVIDE A FIXED PERCENTAGE </a:t>
            </a:r>
            <a:r>
              <a:rPr lang="en-US" dirty="0" smtClean="0"/>
              <a:t>DIFFERENTIAL. </a:t>
            </a:r>
            <a:r>
              <a:rPr lang="en-US" dirty="0"/>
              <a:t>IF THE LOWEST INDIAN BID IS HIGHER THAN THE LOWEST NON-INDIAN BID BUT WITHIN THE DIFFERENTIAL, AWARD TO THE INDIAN </a:t>
            </a:r>
            <a:r>
              <a:rPr lang="en-US" dirty="0" smtClean="0"/>
              <a:t>FIRM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5. SAME </a:t>
            </a:r>
            <a:r>
              <a:rPr lang="en-US" dirty="0"/>
              <a:t>AS #4 BUT PROVIDE A SLIDING SCALE DEPENDING ON THE SIZE OF THE </a:t>
            </a:r>
            <a:r>
              <a:rPr lang="en-US" dirty="0" smtClean="0"/>
              <a:t>CONTRACT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4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ALTERNATIVE SOURCES OF TERO AUTHORITY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01091"/>
            <a:ext cx="7886700" cy="4692687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1. ENFORCING </a:t>
            </a:r>
            <a:r>
              <a:rPr lang="en-US" dirty="0"/>
              <a:t>YOUR ORDINANCE BASED ON TRIBAL SOVEREIGNTY 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2. CONTRACT -- BY </a:t>
            </a:r>
            <a:r>
              <a:rPr lang="en-US" dirty="0"/>
              <a:t>IMPOSING THE TERO ORDINANCE THROUGH PROVISIONS IN LEASES, CONTRACTS, BID DOCUMENTS, ETC.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3. USING </a:t>
            </a:r>
            <a:r>
              <a:rPr lang="en-US" dirty="0"/>
              <a:t>PROVISIONS IN SECTION 7(B) OF THE ISDA PROVIDING THAT ON ISDA PROJECTS,  IF 7(B) APPPLIES AND THE TRIBE HAS AN ORDINANCE, THE TRIBAL ORDINANCE </a:t>
            </a:r>
            <a:r>
              <a:rPr lang="en-US" dirty="0" smtClean="0"/>
              <a:t>IMPLEMENTS 7(B) </a:t>
            </a:r>
            <a:r>
              <a:rPr lang="en-US" dirty="0"/>
              <a:t>RATHER THAN THE AGENCY’S 7(B) REGULATIONS – APPLIES TO THE BIA, BIE</a:t>
            </a:r>
            <a:r>
              <a:rPr lang="en-US" dirty="0" smtClean="0"/>
              <a:t>, “ANY OTHER INTERIOR DEPARTMENT AGENCY SUCH AS THE BUREAU OF RECLAMATION”, </a:t>
            </a:r>
            <a:r>
              <a:rPr lang="en-US" dirty="0"/>
              <a:t>IHS, FHWA AND HOUSING AUTHORITY PROJECTS</a:t>
            </a:r>
          </a:p>
          <a:p>
            <a:pPr marL="0" indent="0">
              <a:buNone/>
            </a:pPr>
            <a:r>
              <a:rPr lang="en-US" dirty="0" smtClean="0"/>
              <a:t>4. MOU </a:t>
            </a:r>
            <a:r>
              <a:rPr lang="en-US" dirty="0"/>
              <a:t>WITH STATE HIGHWAY DEPARTMENT</a:t>
            </a:r>
          </a:p>
          <a:p>
            <a:pPr marL="0" lvl="0" indent="0">
              <a:buNone/>
            </a:pPr>
            <a:r>
              <a:rPr lang="en-US" dirty="0" smtClean="0"/>
              <a:t>5. MOU </a:t>
            </a:r>
            <a:r>
              <a:rPr lang="en-US" dirty="0"/>
              <a:t>WITH EEOC GIVEN THE TERO THE FIRST RIGHT TO RESOLVE EEOC COMPLAINTS FILED ON THE RESERVATION BY AN INIDIAN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SECTION </a:t>
            </a:r>
            <a:r>
              <a:rPr lang="en-US" sz="3200" dirty="0"/>
              <a:t>7(B) OF THE INDIAN SELF-DETERMINATION </a:t>
            </a:r>
            <a:r>
              <a:rPr lang="en-US" sz="3200" dirty="0" smtClean="0"/>
              <a:t>ACT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25 USC 450e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(B) PREFERENCE REQUIREMENTS FOR WAGES AND GRANTS</a:t>
            </a:r>
          </a:p>
          <a:p>
            <a:pPr marL="0" indent="0">
              <a:buNone/>
            </a:pPr>
            <a:r>
              <a:rPr lang="en-US" dirty="0"/>
              <a:t>ANY CONTRACT, SUBCONTRACT, GRANT OR SUBGRANT PURSUANT TO THIS SUBCHAPTER [THE ISDA], OR ANY ACT AUTHORIZING FEDERAL CONTRACTS WITH OR GRANTS TO INDIAN ORGANIZATIONS OR FOR THE BENEFIT OF INDIANS, SHALL REQUIRE THAT TO THE GREATEST EXTENT FEASIBLE –</a:t>
            </a:r>
          </a:p>
          <a:p>
            <a:pPr marL="0" lvl="0" indent="0">
              <a:buNone/>
            </a:pPr>
            <a:r>
              <a:rPr lang="en-US" dirty="0" smtClean="0"/>
              <a:t>(1) PREFERENCES</a:t>
            </a:r>
            <a:r>
              <a:rPr lang="en-US" dirty="0"/>
              <a:t>, AND OPPORTUNITIES FOR TRAINING AND EMPLOYMENT IN CONNECTION WITH THE ADMINISTRATION OF SUCH CONTRACTS OR GRANTS </a:t>
            </a:r>
            <a:r>
              <a:rPr lang="en-US" dirty="0" smtClean="0"/>
              <a:t>SHALL </a:t>
            </a:r>
            <a:r>
              <a:rPr lang="en-US" dirty="0"/>
              <a:t>BE GIVEN TO INDIANS; AND</a:t>
            </a:r>
          </a:p>
          <a:p>
            <a:pPr marL="0" lvl="0" indent="0">
              <a:buNone/>
            </a:pPr>
            <a:r>
              <a:rPr lang="en-US" dirty="0" smtClean="0"/>
              <a:t>(2) PREERENCES </a:t>
            </a:r>
            <a:r>
              <a:rPr lang="en-US" dirty="0"/>
              <a:t>IN THE AWARD OF SUBCONTRACTS AND SUBGRANTS IN CONNECTION WITH THE ADMINISTRATION OF SUCH CONTRACTS AND GRANTS SHALL BE GIVEN TO INDIAN ORGANIZATIONS AND TO </a:t>
            </a:r>
            <a:r>
              <a:rPr lang="en-US" dirty="0" smtClean="0"/>
              <a:t>INDIAN-OWNED </a:t>
            </a:r>
            <a:r>
              <a:rPr lang="en-US" dirty="0"/>
              <a:t>ECONOMIC ENTERPRISES [DEFINED AS </a:t>
            </a:r>
            <a:r>
              <a:rPr lang="en-US" dirty="0" smtClean="0"/>
              <a:t>51</a:t>
            </a:r>
            <a:r>
              <a:rPr lang="en-US" dirty="0"/>
              <a:t>% OWNED AND CONTROLLED] 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SECTION </a:t>
            </a:r>
            <a:r>
              <a:rPr lang="en-US" dirty="0"/>
              <a:t>7(d) of THE INDIAN SELF-DETERMINATION ACT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(d) </a:t>
            </a:r>
            <a:r>
              <a:rPr lang="en-US" dirty="0" smtClean="0"/>
              <a:t>NOTWITHSTANDING </a:t>
            </a:r>
            <a:r>
              <a:rPr lang="en-US" dirty="0"/>
              <a:t>SUBSECTIONS (a) AND (b) OF THIS SECTION, WITH RESPECT TO ANY SELF-DETERMINATION CONTRACT OR PORTION OF A SELF-DETERMINATION CONTRACT, THAT IS INTENDED TO </a:t>
            </a:r>
            <a:r>
              <a:rPr lang="en-US" dirty="0" smtClean="0"/>
              <a:t>BENEFIT </a:t>
            </a:r>
            <a:r>
              <a:rPr lang="en-US" dirty="0"/>
              <a:t>ONE TRIBE, THE TRIBE’S EMPLOYMENT OR CONTRACT PREFERENCE LAWS ADOPTED BY SUCH TRIBE SHALL GOVERN WITH RESPECT TO ADMINISTRATION OF THE CONTRACT OR PORTION OF THE </a:t>
            </a:r>
            <a:r>
              <a:rPr lang="en-US" dirty="0" smtClean="0"/>
              <a:t>CONTRACT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SECTION </a:t>
            </a:r>
            <a:r>
              <a:rPr lang="en-US" dirty="0"/>
              <a:t>7(d) of THE INDIAN SELF-DETERMINATION ACT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OTHER AGENCIES WHOSE PROJECTS THAT ARE FOR THE BENEFIT OF INDIANS </a:t>
            </a:r>
            <a:r>
              <a:rPr lang="en-US" dirty="0" smtClean="0"/>
              <a:t>WHO ARE </a:t>
            </a:r>
            <a:r>
              <a:rPr lang="en-US" dirty="0"/>
              <a:t>SUBJECT TO 7(B) BUT WHO DO NOT HAVE REGULATIONS AND TO WHOM 7(D) DOES NOT APPLY</a:t>
            </a:r>
          </a:p>
          <a:p>
            <a:r>
              <a:rPr lang="en-US" dirty="0"/>
              <a:t>USDA, INCLUDING THE RURAL DEVELOPMENT ADMINISTRATION (RDA)</a:t>
            </a:r>
          </a:p>
          <a:p>
            <a:r>
              <a:rPr lang="en-US" dirty="0"/>
              <a:t>ECONOMIC DEVELOPMENT ADMINISTRATION</a:t>
            </a:r>
          </a:p>
          <a:p>
            <a:r>
              <a:rPr lang="en-US" dirty="0"/>
              <a:t>DEPARTMENT OF  EDUCATION PL 815 SCHOOL CONSTRUCTION GRANTS</a:t>
            </a:r>
          </a:p>
          <a:p>
            <a:r>
              <a:rPr lang="en-US" dirty="0"/>
              <a:t>ARMY </a:t>
            </a:r>
            <a:r>
              <a:rPr lang="en-US" dirty="0" smtClean="0"/>
              <a:t>CORPS </a:t>
            </a:r>
            <a:r>
              <a:rPr lang="en-US" dirty="0"/>
              <a:t>OF ENGINEERS WATER AND SEWER GRANTS TO TRIBES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2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/>
              <a:t> SECTION 703(I) OF THE 1964 CIVIL RIGHTS ACT – EQUAL EMPLOYMENT OPPORTUNITY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“NOTHING </a:t>
            </a:r>
            <a:r>
              <a:rPr lang="en-US" dirty="0" smtClean="0"/>
              <a:t>CONTAINED </a:t>
            </a:r>
            <a:r>
              <a:rPr lang="en-US" dirty="0"/>
              <a:t>IN THIS SUBCHAPTER SHALL APPLY TO ANY </a:t>
            </a:r>
            <a:r>
              <a:rPr lang="en-US" dirty="0" smtClean="0"/>
              <a:t>BUSINESS </a:t>
            </a:r>
            <a:r>
              <a:rPr lang="en-US" dirty="0"/>
              <a:t>OR ENTERPRISE ON OR NEAR AN INDIAN RESERVATION WITH RESPECT TO ANY PUBLICALLY ANNOUNCED EMPLOYMENT PRACTICE OF SUCH BUSINES OR ENTERPRISE UNDER WHICH A PREFERENTIAL TREATMENT IS GIVEN TO ANY INDIVIDUAL BECAUSE </a:t>
            </a:r>
            <a:r>
              <a:rPr lang="en-US" dirty="0" smtClean="0"/>
              <a:t>HE IS </a:t>
            </a:r>
            <a:r>
              <a:rPr lang="en-US" dirty="0"/>
              <a:t>AN INDIAN LIVING ON OR NEAR AN INDIAN </a:t>
            </a:r>
            <a:r>
              <a:rPr lang="en-US" dirty="0" smtClean="0"/>
              <a:t>RESERVTION”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TERM “EMPLOYER’” DOES NOT APPLY TO AN INDIAN TRIBE”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LANGUAGE IS CONTAINED IN THE ORIGINAL TITLE VII WHICH GAVE EEOC THE AUTHORITY </a:t>
            </a:r>
            <a:r>
              <a:rPr lang="en-US" dirty="0" smtClean="0"/>
              <a:t>TO ENFORCE </a:t>
            </a:r>
            <a:r>
              <a:rPr lang="en-US" dirty="0"/>
              <a:t>PROHIBITIONS ON DISCRIMINATION BASED ON RACE, COLOR, CREED, NATIONAL ORIGIN, AND SEX</a:t>
            </a:r>
          </a:p>
          <a:p>
            <a:pPr marL="0" indent="0">
              <a:buNone/>
            </a:pPr>
            <a:r>
              <a:rPr lang="en-US" dirty="0"/>
              <a:t>THIS LANGUAGE IS NOT CONTAINED IN THE AGE DISCRIMINATION ACT AND THE AMERICANS DISABILITY ACT. OVER WHICH EEOC ALSO HAS ENFORCEMENT AUTHORITY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THE TERM “EMPLOYER’” DOES NOT APPLY TO AN INDIAN TRIBE”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COURTS HAVE RULED THAT A TRIBE MAY NOT BE SUED UNDER THE AGE DISCRIMINATION AND THE DISABILITY ACTS IF THE COMPLAINANT IS AN INDIAN. THEIR REMEDY IS IN TRIBAL </a:t>
            </a:r>
            <a:r>
              <a:rPr lang="en-US" dirty="0" smtClean="0"/>
              <a:t>COURT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BUT TRIBAL ENTERPRISES MAY BE SUED UNDER THESE ACTS IF THE COMPLAINANT IS A NON-INDIAN</a:t>
            </a:r>
          </a:p>
          <a:p>
            <a:pPr marL="0" indent="0">
              <a:buNone/>
            </a:pPr>
            <a:r>
              <a:rPr lang="en-US" dirty="0"/>
              <a:t>TRIBES NEED TO ADOPT THEIR OWN ANTI-DISCRIMINATION LAWS TO PROTECT THEIR EMPLOYEES AND THEIR SOVEREIGNTY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/>
              <a:t>ALTERNATIVE MEANS OF IMPOSING INDIAN PREFERENCE IN AWARD OF THE PRIME CONTRACT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1. LIMIT </a:t>
            </a:r>
            <a:r>
              <a:rPr lang="en-US" dirty="0"/>
              <a:t>BIDDING TO INDIAN FIRMS AND AWARD IF AT LEAST ONE FIRM SUBMITS A BID. IF PRICE IS TOO HIGH, REQUIRE NEGOTIATIONS</a:t>
            </a:r>
          </a:p>
          <a:p>
            <a:pPr marL="0" lvl="0" indent="0">
              <a:buNone/>
            </a:pPr>
            <a:r>
              <a:rPr lang="en-US" dirty="0" smtClean="0"/>
              <a:t>2. LIMIT </a:t>
            </a:r>
            <a:r>
              <a:rPr lang="en-US" dirty="0"/>
              <a:t>BIDDING TO INDIAN FIRMS AND AWARD IF AT LEAST TWO </a:t>
            </a:r>
            <a:r>
              <a:rPr lang="en-US"/>
              <a:t>FIRMS </a:t>
            </a:r>
            <a:r>
              <a:rPr lang="en-US" smtClean="0"/>
              <a:t>SUBMIT BIDS</a:t>
            </a:r>
            <a:r>
              <a:rPr lang="en-US" dirty="0"/>
              <a:t>.   IF PRICE IS TOO HIGH, REQUIRE NEGOTIATIONS</a:t>
            </a:r>
          </a:p>
          <a:p>
            <a:pPr marL="0" lvl="0" indent="0">
              <a:buNone/>
            </a:pPr>
            <a:r>
              <a:rPr lang="en-US" dirty="0" smtClean="0"/>
              <a:t>3. TWO </a:t>
            </a:r>
            <a:r>
              <a:rPr lang="en-US" dirty="0"/>
              <a:t>STAGE PROCESS: </a:t>
            </a:r>
            <a:r>
              <a:rPr lang="en-US" dirty="0" smtClean="0"/>
              <a:t>(1</a:t>
            </a:r>
            <a:r>
              <a:rPr lang="en-US" dirty="0"/>
              <a:t>) </a:t>
            </a:r>
            <a:r>
              <a:rPr lang="en-US" dirty="0" smtClean="0"/>
              <a:t>ADVERTISE </a:t>
            </a:r>
            <a:r>
              <a:rPr lang="en-US" dirty="0"/>
              <a:t>TO DETERMINE IF THERE ARE ONE OR TWO QUALIFIED FIRMS. </a:t>
            </a:r>
            <a:r>
              <a:rPr lang="en-US" dirty="0" smtClean="0"/>
              <a:t>(2</a:t>
            </a:r>
            <a:r>
              <a:rPr lang="en-US" dirty="0"/>
              <a:t>) IF THERE ARE, LIMIT BIDDING TO INDIAN-OWNED FIRMS. IF NOT, OPEN BIDDING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nNessPPT_Template_v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nNessPPT_Template_v3" id="{B016F1D3-A6DE-6B4B-A78E-001008AB6719}" vid="{4136CA8B-8265-9147-BCA4-E9E6126316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VanNessPPT_Template_v3</Template>
  <TotalTime>113</TotalTime>
  <Words>575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VanNessPPT_Template_v3</vt:lpstr>
      <vt:lpstr>    PRESENTATION ON THE LAW INVOLVING INDIAN PREFERENCE IN EMPLOYMENT AND CONTRACTING  DANIEL PRESS AND LAURA JONES VAN NESS FELDMAN LAW FIRM dsp@vnf.com   laura.jones@vnf.com .</vt:lpstr>
      <vt:lpstr>ALTERNATIVE SOURCES OF TERO AUTHORITY </vt:lpstr>
      <vt:lpstr> SECTION 7(B) OF THE INDIAN SELF-DETERMINATION ACT 25 USC 450e </vt:lpstr>
      <vt:lpstr> SECTION 7(d) of THE INDIAN SELF-DETERMINATION ACT </vt:lpstr>
      <vt:lpstr> SECTION 7(d) of THE INDIAN SELF-DETERMINATION ACT </vt:lpstr>
      <vt:lpstr>  SECTION 703(I) OF THE 1964 CIVIL RIGHTS ACT – EQUAL EMPLOYMENT OPPORTUNITY </vt:lpstr>
      <vt:lpstr>  THE TERM “EMPLOYER’” DOES NOT APPLY TO AN INDIAN TRIBE”  </vt:lpstr>
      <vt:lpstr>  THE TERM “EMPLOYER’” DOES NOT APPLY TO AN INDIAN TRIBE”  </vt:lpstr>
      <vt:lpstr> ALTERNATIVE MEANS OF IMPOSING INDIAN PREFERENCE IN AWARD OF THE PRIME CONTRACT </vt:lpstr>
      <vt:lpstr> ALTERNATIVE MEANS OF IMPOSING INDIAN PREFERENCE IN AWARD OF THE PRIME CONTRACT </vt:lpstr>
    </vt:vector>
  </TitlesOfParts>
  <Company>Van Ness Feldman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the Scientific Discoveries About the Causes and Effects of Trauma to Work for Native American Communities</dc:title>
  <dc:creator>Sofia Baneth</dc:creator>
  <cp:lastModifiedBy>Penny M. Storms</cp:lastModifiedBy>
  <cp:revision>22</cp:revision>
  <cp:lastPrinted>2019-12-02T18:24:06Z</cp:lastPrinted>
  <dcterms:created xsi:type="dcterms:W3CDTF">2018-09-07T15:16:43Z</dcterms:created>
  <dcterms:modified xsi:type="dcterms:W3CDTF">2019-12-02T19:00:34Z</dcterms:modified>
</cp:coreProperties>
</file>