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62" r:id="rId2"/>
    <p:sldId id="263" r:id="rId3"/>
    <p:sldId id="274" r:id="rId4"/>
    <p:sldId id="272" r:id="rId5"/>
    <p:sldId id="273" r:id="rId6"/>
    <p:sldId id="275" r:id="rId7"/>
    <p:sldId id="276" r:id="rId8"/>
    <p:sldId id="266" r:id="rId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E4D"/>
    <a:srgbClr val="000066"/>
    <a:srgbClr val="BE7484"/>
    <a:srgbClr val="E4C2E5"/>
    <a:srgbClr val="84A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94661" autoAdjust="0"/>
  </p:normalViewPr>
  <p:slideViewPr>
    <p:cSldViewPr snapToGrid="0" snapToObjects="1">
      <p:cViewPr varScale="1">
        <p:scale>
          <a:sx n="66" d="100"/>
          <a:sy n="66" d="100"/>
        </p:scale>
        <p:origin x="-86" y="-3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84EE24F-57C7-CD4A-A6D5-7E066CFA8AA6}" type="datetimeFigureOut">
              <a:rPr lang="en-US" smtClean="0"/>
              <a:t>12/3/2019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EF752AC-7DAB-BE44-BDA5-688D9BBDA0A8}" type="slidenum">
              <a:rPr lang="en-US" smtClean="0"/>
              <a:t>‹#›</a:t>
            </a:fld>
            <a:endParaRPr lang="en-US"/>
          </a:p>
        </p:txBody>
      </p:sp>
    </p:spTree>
    <p:extLst>
      <p:ext uri="{BB962C8B-B14F-4D97-AF65-F5344CB8AC3E}">
        <p14:creationId xmlns:p14="http://schemas.microsoft.com/office/powerpoint/2010/main" val="180065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982" y="2272933"/>
            <a:ext cx="8079377" cy="1846218"/>
          </a:xfrm>
        </p:spPr>
        <p:txBody>
          <a:bodyPr anchor="b">
            <a:normAutofit/>
          </a:bodyPr>
          <a:lstStyle>
            <a:lvl1pPr algn="l">
              <a:defRPr sz="5800">
                <a:solidFill>
                  <a:srgbClr val="0F3E4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4246468"/>
            <a:ext cx="8079377" cy="595494"/>
          </a:xfrm>
        </p:spPr>
        <p:txBody>
          <a:bodyPr/>
          <a:lstStyle>
            <a:lvl1pPr marL="0" indent="0" algn="l">
              <a:buNone/>
              <a:defRPr sz="2400" b="1">
                <a:solidFill>
                  <a:srgbClr val="84A8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439334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14089D4F-EAD9-E64B-8F9E-7E9EAE077FBE}" type="slidenum">
              <a:rPr lang="en-US" smtClean="0"/>
              <a:t>‹#›</a:t>
            </a:fld>
            <a:endParaRPr lang="en-US"/>
          </a:p>
        </p:txBody>
      </p:sp>
      <p:sp>
        <p:nvSpPr>
          <p:cNvPr id="8" name="Date Placeholder 3"/>
          <p:cNvSpPr>
            <a:spLocks noGrp="1"/>
          </p:cNvSpPr>
          <p:nvPr>
            <p:ph type="dt" sz="half" idx="2"/>
          </p:nvPr>
        </p:nvSpPr>
        <p:spPr>
          <a:xfrm>
            <a:off x="6281741" y="6364469"/>
            <a:ext cx="2057400" cy="365125"/>
          </a:xfrm>
          <a:prstGeom prst="rect">
            <a:avLst/>
          </a:prstGeom>
        </p:spPr>
        <p:txBody>
          <a:bodyPr/>
          <a:lstStyle>
            <a:lvl1pPr algn="r">
              <a:defRPr sz="1500">
                <a:solidFill>
                  <a:schemeClr val="bg2">
                    <a:lumMod val="75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371002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244249"/>
          </a:xfrm>
        </p:spPr>
        <p:txBody>
          <a:bodyPr/>
          <a:lstStyle>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txBox="1">
            <a:spLocks/>
          </p:cNvSpPr>
          <p:nvPr userDrawn="1"/>
        </p:nvSpPr>
        <p:spPr>
          <a:xfrm>
            <a:off x="8515350" y="6364469"/>
            <a:ext cx="487687"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84A85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089D4F-EAD9-E64B-8F9E-7E9EAE077FBE}" type="slidenum">
              <a:rPr lang="en-US" smtClean="0"/>
              <a:pPr/>
              <a:t>‹#›</a:t>
            </a:fld>
            <a:endParaRPr lang="en-US" dirty="0"/>
          </a:p>
        </p:txBody>
      </p:sp>
      <p:sp>
        <p:nvSpPr>
          <p:cNvPr id="8" name="Date Placeholder 3"/>
          <p:cNvSpPr>
            <a:spLocks noGrp="1"/>
          </p:cNvSpPr>
          <p:nvPr>
            <p:ph type="dt" sz="half" idx="2"/>
          </p:nvPr>
        </p:nvSpPr>
        <p:spPr>
          <a:xfrm>
            <a:off x="6281741" y="6364469"/>
            <a:ext cx="2057400" cy="365125"/>
          </a:xfrm>
          <a:prstGeom prst="rect">
            <a:avLst/>
          </a:prstGeom>
        </p:spPr>
        <p:txBody>
          <a:bodyPr/>
          <a:lstStyle>
            <a:lvl1pPr algn="r">
              <a:defRPr sz="1500">
                <a:solidFill>
                  <a:schemeClr val="bg2">
                    <a:lumMod val="75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4318395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515982" y="1480450"/>
            <a:ext cx="8079377" cy="2055632"/>
          </a:xfrm>
        </p:spPr>
        <p:txBody>
          <a:bodyPr anchor="b">
            <a:normAutofit/>
          </a:bodyPr>
          <a:lstStyle>
            <a:lvl1pPr algn="l">
              <a:defRPr sz="5800">
                <a:solidFill>
                  <a:schemeClr val="bg1"/>
                </a:solidFill>
              </a:defRPr>
            </a:lvl1pPr>
          </a:lstStyle>
          <a:p>
            <a:r>
              <a:rPr lang="en-US" smtClean="0"/>
              <a:t>Click to edit Master title style</a:t>
            </a:r>
            <a:endParaRPr lang="en-US" dirty="0"/>
          </a:p>
        </p:txBody>
      </p:sp>
      <p:sp>
        <p:nvSpPr>
          <p:cNvPr id="9" name="Subtitle 2"/>
          <p:cNvSpPr>
            <a:spLocks noGrp="1"/>
          </p:cNvSpPr>
          <p:nvPr>
            <p:ph type="subTitle" idx="1"/>
          </p:nvPr>
        </p:nvSpPr>
        <p:spPr>
          <a:xfrm>
            <a:off x="524691" y="3750078"/>
            <a:ext cx="8079377" cy="595494"/>
          </a:xfrm>
        </p:spPr>
        <p:txBody>
          <a:bodyPr/>
          <a:lstStyle>
            <a:lvl1pPr marL="0" indent="0" algn="l">
              <a:buNone/>
              <a:defRPr sz="2400" b="1">
                <a:solidFill>
                  <a:srgbClr val="84A8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5" name="Slide Number Placeholder 5"/>
          <p:cNvSpPr txBox="1">
            <a:spLocks/>
          </p:cNvSpPr>
          <p:nvPr userDrawn="1"/>
        </p:nvSpPr>
        <p:spPr>
          <a:xfrm>
            <a:off x="8515350" y="6364469"/>
            <a:ext cx="487687"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84A856"/>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089D4F-EAD9-E64B-8F9E-7E9EAE077FBE}" type="slidenum">
              <a:rPr lang="en-US" smtClean="0">
                <a:solidFill>
                  <a:schemeClr val="bg1"/>
                </a:solidFill>
              </a:rPr>
              <a:pPr/>
              <a:t>‹#›</a:t>
            </a:fld>
            <a:endParaRPr lang="en-US" dirty="0">
              <a:solidFill>
                <a:schemeClr val="bg1"/>
              </a:solidFill>
            </a:endParaRPr>
          </a:p>
        </p:txBody>
      </p:sp>
      <p:sp>
        <p:nvSpPr>
          <p:cNvPr id="16" name="Date Placeholder 3"/>
          <p:cNvSpPr>
            <a:spLocks noGrp="1"/>
          </p:cNvSpPr>
          <p:nvPr>
            <p:ph type="dt" sz="half" idx="2"/>
          </p:nvPr>
        </p:nvSpPr>
        <p:spPr>
          <a:xfrm>
            <a:off x="6281741" y="6364469"/>
            <a:ext cx="2057400" cy="365125"/>
          </a:xfrm>
          <a:prstGeom prst="rect">
            <a:avLst/>
          </a:prstGeom>
        </p:spPr>
        <p:txBody>
          <a:bodyPr/>
          <a:lstStyle>
            <a:lvl1pPr algn="r">
              <a:defRPr sz="1500">
                <a:solidFill>
                  <a:schemeClr val="bg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225467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14089D4F-EAD9-E64B-8F9E-7E9EAE077FBE}" type="slidenum">
              <a:rPr lang="en-US" smtClean="0"/>
              <a:t>‹#›</a:t>
            </a:fld>
            <a:endParaRPr lang="en-US"/>
          </a:p>
        </p:txBody>
      </p:sp>
      <p:sp>
        <p:nvSpPr>
          <p:cNvPr id="9" name="Title Placeholder 1"/>
          <p:cNvSpPr>
            <a:spLocks noGrp="1"/>
          </p:cNvSpPr>
          <p:nvPr>
            <p:ph type="title"/>
          </p:nvPr>
        </p:nvSpPr>
        <p:spPr>
          <a:xfrm>
            <a:off x="628650" y="129993"/>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 name="Date Placeholder 3"/>
          <p:cNvSpPr>
            <a:spLocks noGrp="1"/>
          </p:cNvSpPr>
          <p:nvPr>
            <p:ph type="dt" sz="half" idx="13"/>
          </p:nvPr>
        </p:nvSpPr>
        <p:spPr>
          <a:xfrm>
            <a:off x="6281741" y="6364469"/>
            <a:ext cx="2057400" cy="365125"/>
          </a:xfrm>
          <a:prstGeom prst="rect">
            <a:avLst/>
          </a:prstGeom>
        </p:spPr>
        <p:txBody>
          <a:bodyPr/>
          <a:lstStyle>
            <a:lvl1pPr algn="r">
              <a:defRPr sz="1500">
                <a:solidFill>
                  <a:schemeClr val="bg2">
                    <a:lumMod val="75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274917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600" b="1">
                <a:solidFill>
                  <a:srgbClr val="0F3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500"/>
            </a:lvl1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600" b="1">
                <a:solidFill>
                  <a:srgbClr val="0F3E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500"/>
            </a:lvl1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14089D4F-EAD9-E64B-8F9E-7E9EAE077FBE}" type="slidenum">
              <a:rPr lang="en-US" smtClean="0"/>
              <a:t>‹#›</a:t>
            </a:fld>
            <a:endParaRPr lang="en-US"/>
          </a:p>
        </p:txBody>
      </p:sp>
      <p:sp>
        <p:nvSpPr>
          <p:cNvPr id="12" name="Title Placeholder 1"/>
          <p:cNvSpPr>
            <a:spLocks noGrp="1"/>
          </p:cNvSpPr>
          <p:nvPr>
            <p:ph type="title"/>
          </p:nvPr>
        </p:nvSpPr>
        <p:spPr>
          <a:xfrm>
            <a:off x="628650" y="129993"/>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3" name="Date Placeholder 3"/>
          <p:cNvSpPr>
            <a:spLocks noGrp="1"/>
          </p:cNvSpPr>
          <p:nvPr>
            <p:ph type="dt" sz="half" idx="13"/>
          </p:nvPr>
        </p:nvSpPr>
        <p:spPr>
          <a:xfrm>
            <a:off x="6281741" y="6364469"/>
            <a:ext cx="2057400" cy="365125"/>
          </a:xfrm>
          <a:prstGeom prst="rect">
            <a:avLst/>
          </a:prstGeom>
        </p:spPr>
        <p:txBody>
          <a:bodyPr/>
          <a:lstStyle>
            <a:lvl1pPr algn="r">
              <a:defRPr sz="1500">
                <a:solidFill>
                  <a:schemeClr val="bg2">
                    <a:lumMod val="75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20953200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14089D4F-EAD9-E64B-8F9E-7E9EAE077FBE}" type="slidenum">
              <a:rPr lang="en-US" smtClean="0"/>
              <a:t>‹#›</a:t>
            </a:fld>
            <a:endParaRPr lang="en-US"/>
          </a:p>
        </p:txBody>
      </p:sp>
      <p:sp>
        <p:nvSpPr>
          <p:cNvPr id="7" name="Date Placeholder 3"/>
          <p:cNvSpPr>
            <a:spLocks noGrp="1"/>
          </p:cNvSpPr>
          <p:nvPr>
            <p:ph type="dt" sz="half" idx="2"/>
          </p:nvPr>
        </p:nvSpPr>
        <p:spPr>
          <a:xfrm>
            <a:off x="6281741" y="6364469"/>
            <a:ext cx="2057400" cy="365125"/>
          </a:xfrm>
          <a:prstGeom prst="rect">
            <a:avLst/>
          </a:prstGeom>
        </p:spPr>
        <p:txBody>
          <a:bodyPr/>
          <a:lstStyle>
            <a:lvl1pPr algn="r">
              <a:defRPr sz="1500">
                <a:solidFill>
                  <a:schemeClr val="bg2">
                    <a:lumMod val="75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6080603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089D4F-EAD9-E64B-8F9E-7E9EAE077FBE}" type="slidenum">
              <a:rPr lang="en-US" smtClean="0"/>
              <a:t>‹#›</a:t>
            </a:fld>
            <a:endParaRPr lang="en-US"/>
          </a:p>
        </p:txBody>
      </p:sp>
      <p:sp>
        <p:nvSpPr>
          <p:cNvPr id="6" name="Date Placeholder 3"/>
          <p:cNvSpPr>
            <a:spLocks noGrp="1"/>
          </p:cNvSpPr>
          <p:nvPr>
            <p:ph type="dt" sz="half" idx="2"/>
          </p:nvPr>
        </p:nvSpPr>
        <p:spPr>
          <a:xfrm>
            <a:off x="6281741" y="6364469"/>
            <a:ext cx="2057400" cy="365125"/>
          </a:xfrm>
          <a:prstGeom prst="rect">
            <a:avLst/>
          </a:prstGeom>
        </p:spPr>
        <p:txBody>
          <a:bodyPr/>
          <a:lstStyle>
            <a:lvl1pPr algn="r">
              <a:defRPr sz="1500">
                <a:solidFill>
                  <a:schemeClr val="bg2">
                    <a:lumMod val="75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5892268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2525"/>
            <a:ext cx="2949178" cy="1389017"/>
          </a:xfrm>
        </p:spPr>
        <p:txBody>
          <a:bodyPr anchor="t"/>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702526"/>
            <a:ext cx="4629150" cy="4158525"/>
          </a:xfrm>
        </p:spPr>
        <p:txBody>
          <a:bodyPr/>
          <a:lstStyle>
            <a:lvl1pPr>
              <a:defRPr sz="3200"/>
            </a:lvl1pPr>
            <a:lvl2pPr>
              <a:defRPr sz="2800"/>
            </a:lvl2pPr>
            <a:lvl3pPr>
              <a:defRPr sz="2400">
                <a:solidFill>
                  <a:schemeClr val="bg2">
                    <a:lumMod val="50000"/>
                  </a:schemeClr>
                </a:solidFill>
              </a:defRPr>
            </a:lvl3pPr>
            <a:lvl4pPr>
              <a:defRPr sz="2000">
                <a:solidFill>
                  <a:schemeClr val="bg2">
                    <a:lumMod val="50000"/>
                  </a:schemeClr>
                </a:solidFill>
              </a:defRPr>
            </a:lvl4pPr>
            <a:lvl5pPr>
              <a:defRPr sz="2000">
                <a:solidFill>
                  <a:schemeClr val="bg2">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3169919"/>
            <a:ext cx="2949178" cy="26911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4089D4F-EAD9-E64B-8F9E-7E9EAE077FBE}" type="slidenum">
              <a:rPr lang="en-US" smtClean="0"/>
              <a:t>‹#›</a:t>
            </a:fld>
            <a:endParaRPr lang="en-US"/>
          </a:p>
        </p:txBody>
      </p:sp>
      <p:sp>
        <p:nvSpPr>
          <p:cNvPr id="9" name="Title Placeholder 1"/>
          <p:cNvSpPr txBox="1">
            <a:spLocks/>
          </p:cNvSpPr>
          <p:nvPr userDrawn="1"/>
        </p:nvSpPr>
        <p:spPr>
          <a:xfrm>
            <a:off x="628650" y="12999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F3E4D"/>
                </a:solidFill>
                <a:latin typeface="Arial" charset="0"/>
                <a:ea typeface="Arial" charset="0"/>
                <a:cs typeface="Arial" charset="0"/>
              </a:defRPr>
            </a:lvl1pPr>
          </a:lstStyle>
          <a:p>
            <a:r>
              <a:rPr lang="en-US" smtClean="0"/>
              <a:t>Click to edit Master title style</a:t>
            </a:r>
            <a:endParaRPr lang="en-US" dirty="0"/>
          </a:p>
        </p:txBody>
      </p:sp>
      <p:sp>
        <p:nvSpPr>
          <p:cNvPr id="10" name="Date Placeholder 3"/>
          <p:cNvSpPr>
            <a:spLocks noGrp="1"/>
          </p:cNvSpPr>
          <p:nvPr>
            <p:ph type="dt" sz="half" idx="13"/>
          </p:nvPr>
        </p:nvSpPr>
        <p:spPr>
          <a:xfrm>
            <a:off x="6281741" y="6364469"/>
            <a:ext cx="2057400" cy="365125"/>
          </a:xfrm>
          <a:prstGeom prst="rect">
            <a:avLst/>
          </a:prstGeom>
        </p:spPr>
        <p:txBody>
          <a:bodyPr/>
          <a:lstStyle>
            <a:lvl1pPr algn="r">
              <a:defRPr sz="1500">
                <a:solidFill>
                  <a:schemeClr val="bg2">
                    <a:lumMod val="75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0879665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6200" y="1720939"/>
            <a:ext cx="4629150" cy="414011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p>
            <a:fld id="{14089D4F-EAD9-E64B-8F9E-7E9EAE077FBE}" type="slidenum">
              <a:rPr lang="en-US" smtClean="0"/>
              <a:t>‹#›</a:t>
            </a:fld>
            <a:endParaRPr lang="en-US"/>
          </a:p>
        </p:txBody>
      </p:sp>
      <p:sp>
        <p:nvSpPr>
          <p:cNvPr id="8" name="Title Placeholder 1"/>
          <p:cNvSpPr txBox="1">
            <a:spLocks/>
          </p:cNvSpPr>
          <p:nvPr userDrawn="1"/>
        </p:nvSpPr>
        <p:spPr>
          <a:xfrm>
            <a:off x="628650" y="12999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0F3E4D"/>
                </a:solidFill>
                <a:latin typeface="Arial" charset="0"/>
                <a:ea typeface="Arial" charset="0"/>
                <a:cs typeface="Arial" charset="0"/>
              </a:defRPr>
            </a:lvl1pPr>
          </a:lstStyle>
          <a:p>
            <a:r>
              <a:rPr lang="en-US" smtClean="0"/>
              <a:t>Click to edit Master title style</a:t>
            </a:r>
            <a:endParaRPr lang="en-US" dirty="0"/>
          </a:p>
        </p:txBody>
      </p:sp>
      <p:sp>
        <p:nvSpPr>
          <p:cNvPr id="10" name="Title 1"/>
          <p:cNvSpPr>
            <a:spLocks noGrp="1"/>
          </p:cNvSpPr>
          <p:nvPr>
            <p:ph type="title"/>
          </p:nvPr>
        </p:nvSpPr>
        <p:spPr>
          <a:xfrm>
            <a:off x="629841" y="1702525"/>
            <a:ext cx="2949178" cy="1389017"/>
          </a:xfrm>
        </p:spPr>
        <p:txBody>
          <a:bodyPr anchor="t"/>
          <a:lstStyle>
            <a:lvl1pPr>
              <a:defRPr sz="3200"/>
            </a:lvl1pPr>
          </a:lstStyle>
          <a:p>
            <a:r>
              <a:rPr lang="en-US" smtClean="0"/>
              <a:t>Click to edit Master title style</a:t>
            </a:r>
            <a:endParaRPr lang="en-US" dirty="0"/>
          </a:p>
        </p:txBody>
      </p:sp>
      <p:sp>
        <p:nvSpPr>
          <p:cNvPr id="11" name="Text Placeholder 3"/>
          <p:cNvSpPr>
            <a:spLocks noGrp="1"/>
          </p:cNvSpPr>
          <p:nvPr>
            <p:ph type="body" sz="half" idx="2"/>
          </p:nvPr>
        </p:nvSpPr>
        <p:spPr>
          <a:xfrm>
            <a:off x="629841" y="3169919"/>
            <a:ext cx="2949178" cy="26911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Date Placeholder 3"/>
          <p:cNvSpPr>
            <a:spLocks noGrp="1"/>
          </p:cNvSpPr>
          <p:nvPr>
            <p:ph type="dt" sz="half" idx="13"/>
          </p:nvPr>
        </p:nvSpPr>
        <p:spPr>
          <a:xfrm>
            <a:off x="6281741" y="6364469"/>
            <a:ext cx="2057400" cy="365125"/>
          </a:xfrm>
          <a:prstGeom prst="rect">
            <a:avLst/>
          </a:prstGeom>
        </p:spPr>
        <p:txBody>
          <a:bodyPr/>
          <a:lstStyle>
            <a:lvl1pPr algn="r">
              <a:defRPr sz="1500">
                <a:solidFill>
                  <a:schemeClr val="bg2">
                    <a:lumMod val="75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7785563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9993"/>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15350" y="6364469"/>
            <a:ext cx="487687" cy="365125"/>
          </a:xfrm>
          <a:prstGeom prst="rect">
            <a:avLst/>
          </a:prstGeom>
        </p:spPr>
        <p:txBody>
          <a:bodyPr vert="horz" lIns="91440" tIns="45720" rIns="91440" bIns="45720" rtlCol="0" anchor="ctr"/>
          <a:lstStyle>
            <a:lvl1pPr algn="r">
              <a:defRPr sz="1200" b="1" i="0">
                <a:solidFill>
                  <a:srgbClr val="84A856"/>
                </a:solidFill>
                <a:latin typeface="Arial" charset="0"/>
                <a:ea typeface="Arial" charset="0"/>
                <a:cs typeface="Arial" charset="0"/>
              </a:defRPr>
            </a:lvl1pPr>
          </a:lstStyle>
          <a:p>
            <a:fld id="{14089D4F-EAD9-E64B-8F9E-7E9EAE077FBE}" type="slidenum">
              <a:rPr lang="en-US" smtClean="0"/>
              <a:pPr/>
              <a:t>‹#›</a:t>
            </a:fld>
            <a:endParaRPr lang="en-US" dirty="0"/>
          </a:p>
        </p:txBody>
      </p:sp>
      <p:sp>
        <p:nvSpPr>
          <p:cNvPr id="7" name="Date Placeholder 3"/>
          <p:cNvSpPr>
            <a:spLocks noGrp="1"/>
          </p:cNvSpPr>
          <p:nvPr>
            <p:ph type="dt" sz="half" idx="2"/>
          </p:nvPr>
        </p:nvSpPr>
        <p:spPr>
          <a:xfrm>
            <a:off x="6281741" y="6364469"/>
            <a:ext cx="2057400" cy="365125"/>
          </a:xfrm>
          <a:prstGeom prst="rect">
            <a:avLst/>
          </a:prstGeom>
        </p:spPr>
        <p:txBody>
          <a:bodyPr/>
          <a:lstStyle>
            <a:lvl1pPr algn="r">
              <a:defRPr sz="1500">
                <a:solidFill>
                  <a:schemeClr val="bg2">
                    <a:lumMod val="75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2076162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3600" b="1" i="0" kern="1200">
          <a:solidFill>
            <a:srgbClr val="0F3E4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84A856"/>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F3E4D"/>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F3E4D"/>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F3E4D"/>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F3E4D"/>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dirty="0" smtClean="0">
                <a:latin typeface="Times New Roman" pitchFamily="18" charset="0"/>
                <a:cs typeface="Times New Roman" pitchFamily="18" charset="0"/>
              </a:rPr>
              <a:t>Council for Tribal Employment Rights</a:t>
            </a:r>
            <a:endParaRPr lang="en-US" sz="4800" dirty="0">
              <a:latin typeface="Times New Roman" pitchFamily="18" charset="0"/>
              <a:cs typeface="Times New Roman" pitchFamily="18" charset="0"/>
            </a:endParaRPr>
          </a:p>
        </p:txBody>
      </p:sp>
      <p:sp>
        <p:nvSpPr>
          <p:cNvPr id="3" name="Subtitle 2"/>
          <p:cNvSpPr>
            <a:spLocks noGrp="1"/>
          </p:cNvSpPr>
          <p:nvPr>
            <p:ph type="subTitle" idx="1"/>
          </p:nvPr>
        </p:nvSpPr>
        <p:spPr>
          <a:xfrm>
            <a:off x="685800" y="4994362"/>
            <a:ext cx="7909559" cy="595494"/>
          </a:xfrm>
        </p:spPr>
        <p:txBody>
          <a:bodyPr>
            <a:normAutofit/>
          </a:bodyPr>
          <a:lstStyle/>
          <a:p>
            <a:pPr algn="ctr"/>
            <a:r>
              <a:rPr lang="en-US" dirty="0" smtClean="0">
                <a:latin typeface="Times New Roman" pitchFamily="18" charset="0"/>
                <a:cs typeface="Times New Roman" pitchFamily="18" charset="0"/>
              </a:rPr>
              <a:t>Dan Press &amp; Laura Jones</a:t>
            </a:r>
            <a:endParaRPr lang="en-US" dirty="0">
              <a:latin typeface="Times New Roman" pitchFamily="18" charset="0"/>
              <a:cs typeface="Times New Roman" pitchFamily="18" charset="0"/>
            </a:endParaRPr>
          </a:p>
        </p:txBody>
      </p:sp>
      <p:sp>
        <p:nvSpPr>
          <p:cNvPr id="4" name="Subtitle 2"/>
          <p:cNvSpPr txBox="1">
            <a:spLocks/>
          </p:cNvSpPr>
          <p:nvPr/>
        </p:nvSpPr>
        <p:spPr>
          <a:xfrm>
            <a:off x="1064623" y="4398868"/>
            <a:ext cx="8079377" cy="5954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84A856"/>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F3E4D"/>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F3E4D"/>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F3E4D"/>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F3E4D"/>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smtClean="0">
                <a:latin typeface="Times New Roman" pitchFamily="18" charset="0"/>
                <a:cs typeface="Times New Roman" pitchFamily="18" charset="0"/>
              </a:rPr>
              <a:t>Legal Update 2019 – Las Vegas, Nevada		</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0" y="827382"/>
            <a:ext cx="1565614" cy="180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150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993"/>
            <a:ext cx="8200040" cy="1325563"/>
          </a:xfrm>
        </p:spPr>
        <p:txBody>
          <a:bodyPr/>
          <a:lstStyle/>
          <a:p>
            <a:pPr algn="ctr"/>
            <a:r>
              <a:rPr lang="en-US" dirty="0" smtClean="0">
                <a:latin typeface="Times New Roman" pitchFamily="18" charset="0"/>
                <a:cs typeface="Times New Roman" pitchFamily="18" charset="0"/>
              </a:rPr>
              <a:t>Legal Basis for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Tribal Employment Authority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28649" y="1513490"/>
            <a:ext cx="8113329" cy="5123793"/>
          </a:xfrm>
        </p:spPr>
        <p:txBody>
          <a:bodyPr>
            <a:normAutofit/>
          </a:bodyPr>
          <a:lstStyle/>
          <a:p>
            <a:pPr>
              <a:spcAft>
                <a:spcPts val="600"/>
              </a:spcAft>
            </a:pPr>
            <a:endParaRPr lang="en-US" b="1" dirty="0">
              <a:solidFill>
                <a:schemeClr val="tx2"/>
              </a:solidFill>
              <a:latin typeface="Times New Roman" pitchFamily="18" charset="0"/>
              <a:cs typeface="Times New Roman" pitchFamily="18" charset="0"/>
            </a:endParaRPr>
          </a:p>
          <a:p>
            <a:pPr>
              <a:lnSpc>
                <a:spcPct val="120000"/>
              </a:lnSpc>
              <a:spcBef>
                <a:spcPts val="600"/>
              </a:spcBef>
            </a:pPr>
            <a:endParaRPr lang="en-US" dirty="0">
              <a:latin typeface="Times New Roman" pitchFamily="18" charset="0"/>
              <a:cs typeface="Times New Roman" pitchFamily="18" charset="0"/>
            </a:endParaRPr>
          </a:p>
        </p:txBody>
      </p:sp>
      <p:sp>
        <p:nvSpPr>
          <p:cNvPr id="5" name="Content Placeholder 2"/>
          <p:cNvSpPr txBox="1">
            <a:spLocks/>
          </p:cNvSpPr>
          <p:nvPr/>
        </p:nvSpPr>
        <p:spPr>
          <a:xfrm>
            <a:off x="543910" y="1545021"/>
            <a:ext cx="7971440" cy="45248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84A856"/>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F3E4D"/>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Sovereignty</a:t>
            </a:r>
          </a:p>
          <a:p>
            <a:pPr lvl="1">
              <a:buFont typeface="Courier New" pitchFamily="49" charset="0"/>
              <a:buChar char="o"/>
            </a:pPr>
            <a:r>
              <a:rPr lang="en-US" dirty="0">
                <a:solidFill>
                  <a:schemeClr val="accent5">
                    <a:lumMod val="50000"/>
                  </a:schemeClr>
                </a:solidFill>
                <a:latin typeface="Times New Roman" pitchFamily="18" charset="0"/>
                <a:cs typeface="Times New Roman" pitchFamily="18" charset="0"/>
              </a:rPr>
              <a:t>American Indian Tribes are independent political </a:t>
            </a:r>
            <a:r>
              <a:rPr lang="en-US" dirty="0" smtClean="0">
                <a:solidFill>
                  <a:schemeClr val="accent5">
                    <a:lumMod val="50000"/>
                  </a:schemeClr>
                </a:solidFill>
                <a:latin typeface="Times New Roman" pitchFamily="18" charset="0"/>
                <a:cs typeface="Times New Roman" pitchFamily="18" charset="0"/>
              </a:rPr>
              <a:t>entities, whose sovereign </a:t>
            </a:r>
            <a:r>
              <a:rPr lang="en-US" dirty="0">
                <a:solidFill>
                  <a:schemeClr val="accent5">
                    <a:lumMod val="50000"/>
                  </a:schemeClr>
                </a:solidFill>
                <a:latin typeface="Times New Roman" pitchFamily="18" charset="0"/>
                <a:cs typeface="Times New Roman" pitchFamily="18" charset="0"/>
              </a:rPr>
              <a:t>authority existed long before the formation of the United States government</a:t>
            </a:r>
            <a:r>
              <a:rPr lang="en-US" dirty="0" smtClean="0">
                <a:solidFill>
                  <a:schemeClr val="accent5">
                    <a:lumMod val="50000"/>
                  </a:schemeClr>
                </a:solidFill>
                <a:latin typeface="Times New Roman" pitchFamily="18" charset="0"/>
                <a:cs typeface="Times New Roman" pitchFamily="18" charset="0"/>
              </a:rPr>
              <a:t>. </a:t>
            </a:r>
          </a:p>
          <a:p>
            <a:pPr lvl="1">
              <a:buFont typeface="Courier New" pitchFamily="49" charset="0"/>
              <a:buChar char="o"/>
            </a:pPr>
            <a:r>
              <a:rPr lang="en-US" dirty="0" smtClean="0">
                <a:solidFill>
                  <a:schemeClr val="accent5">
                    <a:lumMod val="50000"/>
                  </a:schemeClr>
                </a:solidFill>
                <a:latin typeface="Times New Roman" pitchFamily="18" charset="0"/>
                <a:cs typeface="Times New Roman" pitchFamily="18" charset="0"/>
              </a:rPr>
              <a:t>Tribes </a:t>
            </a:r>
            <a:r>
              <a:rPr lang="en-US" dirty="0">
                <a:solidFill>
                  <a:schemeClr val="accent5">
                    <a:lumMod val="50000"/>
                  </a:schemeClr>
                </a:solidFill>
                <a:latin typeface="Times New Roman" pitchFamily="18" charset="0"/>
                <a:cs typeface="Times New Roman" pitchFamily="18" charset="0"/>
              </a:rPr>
              <a:t>possess inherent sovereignty to “make their own laws and be ruled by them.” </a:t>
            </a:r>
            <a:r>
              <a:rPr lang="en-US" sz="1900" i="1" dirty="0" smtClean="0">
                <a:solidFill>
                  <a:schemeClr val="accent5">
                    <a:lumMod val="50000"/>
                  </a:schemeClr>
                </a:solidFill>
                <a:latin typeface="Times New Roman" pitchFamily="18" charset="0"/>
                <a:cs typeface="Times New Roman" pitchFamily="18" charset="0"/>
              </a:rPr>
              <a:t>Williams v. Lee</a:t>
            </a:r>
            <a:r>
              <a:rPr lang="en-US" sz="1900" dirty="0" smtClean="0">
                <a:solidFill>
                  <a:schemeClr val="accent5">
                    <a:lumMod val="50000"/>
                  </a:schemeClr>
                </a:solidFill>
                <a:latin typeface="Times New Roman" pitchFamily="18" charset="0"/>
                <a:cs typeface="Times New Roman" pitchFamily="18" charset="0"/>
              </a:rPr>
              <a:t>, 358 U.S. 217, 220 (1959) </a:t>
            </a:r>
          </a:p>
          <a:p>
            <a:r>
              <a:rPr lang="en-US" dirty="0" smtClean="0">
                <a:latin typeface="Times New Roman" pitchFamily="18" charset="0"/>
                <a:cs typeface="Times New Roman" pitchFamily="18" charset="0"/>
              </a:rPr>
              <a:t>Statutory Authority</a:t>
            </a:r>
          </a:p>
          <a:p>
            <a:pPr lvl="1">
              <a:buFont typeface="Courier New" pitchFamily="49" charset="0"/>
              <a:buChar char="o"/>
            </a:pPr>
            <a:r>
              <a:rPr lang="en-US" dirty="0" smtClean="0">
                <a:solidFill>
                  <a:schemeClr val="accent5">
                    <a:lumMod val="50000"/>
                  </a:schemeClr>
                </a:solidFill>
                <a:latin typeface="Times New Roman" pitchFamily="18" charset="0"/>
                <a:cs typeface="Times New Roman" pitchFamily="18" charset="0"/>
              </a:rPr>
              <a:t>Tribes’ sovereign right to govern employment issues has been recognized by federal statute, e.g.:</a:t>
            </a:r>
          </a:p>
          <a:p>
            <a:pPr lvl="2">
              <a:buFont typeface="Courier New" pitchFamily="49" charset="0"/>
              <a:buChar char="o"/>
            </a:pPr>
            <a:r>
              <a:rPr lang="en-US" dirty="0" smtClean="0">
                <a:solidFill>
                  <a:schemeClr val="accent5">
                    <a:lumMod val="50000"/>
                  </a:schemeClr>
                </a:solidFill>
                <a:latin typeface="Times New Roman" pitchFamily="18" charset="0"/>
                <a:cs typeface="Times New Roman" pitchFamily="18" charset="0"/>
              </a:rPr>
              <a:t>Title VII of the Civil Rights Act of 1964; Americans with Disabilities </a:t>
            </a:r>
            <a:r>
              <a:rPr lang="en-US" dirty="0" smtClean="0">
                <a:solidFill>
                  <a:schemeClr val="accent5">
                    <a:lumMod val="50000"/>
                  </a:schemeClr>
                </a:solidFill>
                <a:latin typeface="Times New Roman" pitchFamily="18" charset="0"/>
                <a:cs typeface="Times New Roman" pitchFamily="18" charset="0"/>
              </a:rPr>
              <a:t>Act</a:t>
            </a:r>
            <a:endParaRPr lang="en-US" dirty="0" smtClean="0">
              <a:solidFill>
                <a:schemeClr val="accent5">
                  <a:lumMod val="50000"/>
                </a:schemeClr>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Judicial Case Law </a:t>
            </a:r>
          </a:p>
          <a:p>
            <a:pPr lvl="1">
              <a:buFont typeface="Courier New" pitchFamily="49" charset="0"/>
              <a:buChar char="o"/>
            </a:pPr>
            <a:r>
              <a:rPr lang="en-US" dirty="0" smtClean="0">
                <a:solidFill>
                  <a:schemeClr val="accent5">
                    <a:lumMod val="50000"/>
                  </a:schemeClr>
                </a:solidFill>
                <a:latin typeface="Times New Roman" pitchFamily="18" charset="0"/>
                <a:cs typeface="Times New Roman" pitchFamily="18" charset="0"/>
              </a:rPr>
              <a:t>Federal courts have upheld tribes’ authority to govern tribal employment/tribal hiring preference, e.g.: </a:t>
            </a:r>
          </a:p>
          <a:p>
            <a:pPr lvl="2">
              <a:buFont typeface="Courier New" pitchFamily="49" charset="0"/>
              <a:buChar char="o"/>
            </a:pPr>
            <a:r>
              <a:rPr lang="en-US" i="1" dirty="0" smtClean="0">
                <a:solidFill>
                  <a:schemeClr val="accent5">
                    <a:lumMod val="50000"/>
                  </a:schemeClr>
                </a:solidFill>
                <a:latin typeface="Times New Roman" pitchFamily="18" charset="0"/>
                <a:cs typeface="Times New Roman" pitchFamily="18" charset="0"/>
              </a:rPr>
              <a:t>Morton v. </a:t>
            </a:r>
            <a:r>
              <a:rPr lang="en-US" i="1" dirty="0" err="1" smtClean="0">
                <a:solidFill>
                  <a:schemeClr val="accent5">
                    <a:lumMod val="50000"/>
                  </a:schemeClr>
                </a:solidFill>
                <a:latin typeface="Times New Roman" pitchFamily="18" charset="0"/>
                <a:cs typeface="Times New Roman" pitchFamily="18" charset="0"/>
              </a:rPr>
              <a:t>Mancari</a:t>
            </a:r>
            <a:r>
              <a:rPr lang="en-US" dirty="0" smtClean="0">
                <a:solidFill>
                  <a:schemeClr val="accent5">
                    <a:lumMod val="50000"/>
                  </a:schemeClr>
                </a:solidFill>
                <a:latin typeface="Times New Roman" pitchFamily="18" charset="0"/>
                <a:cs typeface="Times New Roman" pitchFamily="18" charset="0"/>
              </a:rPr>
              <a:t>, 417 U.S. 535 (1974); </a:t>
            </a:r>
            <a:r>
              <a:rPr lang="en-US" i="1" dirty="0">
                <a:solidFill>
                  <a:schemeClr val="accent5">
                    <a:lumMod val="50000"/>
                  </a:schemeClr>
                </a:solidFill>
                <a:latin typeface="Times New Roman" pitchFamily="18" charset="0"/>
                <a:cs typeface="Times New Roman" pitchFamily="18" charset="0"/>
              </a:rPr>
              <a:t>EEOC v. Cherokee Nation, </a:t>
            </a:r>
            <a:r>
              <a:rPr lang="en-US" dirty="0">
                <a:solidFill>
                  <a:schemeClr val="accent5">
                    <a:lumMod val="50000"/>
                  </a:schemeClr>
                </a:solidFill>
                <a:latin typeface="Times New Roman" pitchFamily="18" charset="0"/>
                <a:cs typeface="Times New Roman" pitchFamily="18" charset="0"/>
              </a:rPr>
              <a:t>871 F.2d 937 </a:t>
            </a:r>
            <a:r>
              <a:rPr lang="en-US" dirty="0" smtClean="0">
                <a:solidFill>
                  <a:schemeClr val="accent5">
                    <a:lumMod val="50000"/>
                  </a:schemeClr>
                </a:solidFill>
                <a:latin typeface="Times New Roman" pitchFamily="18" charset="0"/>
                <a:cs typeface="Times New Roman" pitchFamily="18" charset="0"/>
              </a:rPr>
              <a:t>(10th Cir. 1989)</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74352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Indian Preference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43910" y="1545021"/>
            <a:ext cx="7971440" cy="4524854"/>
          </a:xfrm>
        </p:spPr>
        <p:txBody>
          <a:bodyPr>
            <a:normAutofit/>
          </a:bodyPr>
          <a:lstStyle/>
          <a:p>
            <a:r>
              <a:rPr lang="it-IT" b="0" dirty="0" smtClean="0">
                <a:solidFill>
                  <a:srgbClr val="000066"/>
                </a:solidFill>
                <a:latin typeface="Times New Roman" pitchFamily="18" charset="0"/>
                <a:cs typeface="Times New Roman" pitchFamily="18" charset="0"/>
              </a:rPr>
              <a:t>A tribe may use its sovereign governmental powers to require employers on its reservation to give preference to Indians – </a:t>
            </a:r>
            <a:r>
              <a:rPr lang="it-IT" b="0" u="sng" dirty="0" smtClean="0">
                <a:solidFill>
                  <a:srgbClr val="000066"/>
                </a:solidFill>
                <a:latin typeface="Times New Roman" pitchFamily="18" charset="0"/>
                <a:cs typeface="Times New Roman" pitchFamily="18" charset="0"/>
              </a:rPr>
              <a:t>if</a:t>
            </a:r>
            <a:r>
              <a:rPr lang="it-IT" b="0" dirty="0" smtClean="0">
                <a:solidFill>
                  <a:srgbClr val="000066"/>
                </a:solidFill>
                <a:latin typeface="Times New Roman" pitchFamily="18" charset="0"/>
                <a:cs typeface="Times New Roman" pitchFamily="18" charset="0"/>
              </a:rPr>
              <a:t> that employer is subject </a:t>
            </a:r>
            <a:r>
              <a:rPr lang="en-US" b="0" dirty="0" smtClean="0">
                <a:solidFill>
                  <a:srgbClr val="000066"/>
                </a:solidFill>
                <a:latin typeface="Times New Roman" pitchFamily="18" charset="0"/>
                <a:cs typeface="Times New Roman" pitchFamily="18" charset="0"/>
              </a:rPr>
              <a:t>to the tribe’s jurisdiction.</a:t>
            </a:r>
            <a:endParaRPr lang="it-IT" b="0" dirty="0">
              <a:solidFill>
                <a:srgbClr val="000066"/>
              </a:solidFill>
              <a:latin typeface="Times New Roman" pitchFamily="18" charset="0"/>
              <a:cs typeface="Times New Roman" pitchFamily="18" charset="0"/>
            </a:endParaRPr>
          </a:p>
          <a:p>
            <a:r>
              <a:rPr lang="it-IT" dirty="0" smtClean="0">
                <a:solidFill>
                  <a:schemeClr val="accent6"/>
                </a:solidFill>
                <a:latin typeface="Times New Roman" pitchFamily="18" charset="0"/>
                <a:cs typeface="Times New Roman" pitchFamily="18" charset="0"/>
              </a:rPr>
              <a:t>Foundation for Indian preference in Title VII</a:t>
            </a:r>
          </a:p>
          <a:p>
            <a:pPr lvl="1"/>
            <a:r>
              <a:rPr lang="it-IT" dirty="0" smtClean="0">
                <a:solidFill>
                  <a:srgbClr val="000066"/>
                </a:solidFill>
                <a:latin typeface="Times New Roman" pitchFamily="18" charset="0"/>
                <a:cs typeface="Times New Roman" pitchFamily="18" charset="0"/>
              </a:rPr>
              <a:t>Title VII contains general non-discrimination principles for employers. But Section 703(i) allows certain employers to exercise employment preference in favor of Indians.</a:t>
            </a:r>
          </a:p>
          <a:p>
            <a:r>
              <a:rPr lang="it-IT" i="1" dirty="0">
                <a:solidFill>
                  <a:schemeClr val="accent6"/>
                </a:solidFill>
                <a:latin typeface="Times New Roman" pitchFamily="18" charset="0"/>
                <a:cs typeface="Times New Roman" pitchFamily="18" charset="0"/>
              </a:rPr>
              <a:t>Morton v. Mancari, </a:t>
            </a:r>
            <a:r>
              <a:rPr lang="it-IT" dirty="0">
                <a:solidFill>
                  <a:schemeClr val="accent6"/>
                </a:solidFill>
                <a:latin typeface="Times New Roman" pitchFamily="18" charset="0"/>
                <a:cs typeface="Times New Roman" pitchFamily="18" charset="0"/>
              </a:rPr>
              <a:t>417 U.S. 535 (1974</a:t>
            </a:r>
            <a:r>
              <a:rPr lang="it-IT" dirty="0" smtClean="0">
                <a:solidFill>
                  <a:schemeClr val="accent6"/>
                </a:solidFill>
                <a:latin typeface="Times New Roman" pitchFamily="18" charset="0"/>
                <a:cs typeface="Times New Roman" pitchFamily="18" charset="0"/>
              </a:rPr>
              <a:t>) </a:t>
            </a:r>
            <a:r>
              <a:rPr lang="it-IT" dirty="0" smtClean="0">
                <a:latin typeface="Times New Roman" pitchFamily="18" charset="0"/>
                <a:cs typeface="Times New Roman" pitchFamily="18" charset="0"/>
              </a:rPr>
              <a:t>– </a:t>
            </a:r>
            <a:r>
              <a:rPr lang="it-IT" b="0" dirty="0" smtClean="0">
                <a:solidFill>
                  <a:srgbClr val="000066"/>
                </a:solidFill>
                <a:latin typeface="Times New Roman" pitchFamily="18" charset="0"/>
                <a:cs typeface="Times New Roman" pitchFamily="18" charset="0"/>
              </a:rPr>
              <a:t>Indian preference in hiring is not racial discrimination </a:t>
            </a:r>
            <a:endParaRPr lang="it-IT" b="0" dirty="0">
              <a:solidFill>
                <a:srgbClr val="000066"/>
              </a:solidFill>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66024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Tribal Jurisdiction over Non-Indians </a:t>
            </a:r>
          </a:p>
        </p:txBody>
      </p:sp>
      <p:sp>
        <p:nvSpPr>
          <p:cNvPr id="3" name="Content Placeholder 2"/>
          <p:cNvSpPr>
            <a:spLocks noGrp="1"/>
          </p:cNvSpPr>
          <p:nvPr>
            <p:ph idx="1"/>
          </p:nvPr>
        </p:nvSpPr>
        <p:spPr>
          <a:xfrm>
            <a:off x="551793" y="1710559"/>
            <a:ext cx="8363607" cy="4359315"/>
          </a:xfrm>
        </p:spPr>
        <p:txBody>
          <a:bodyPr>
            <a:normAutofit/>
          </a:bodyPr>
          <a:lstStyle/>
          <a:p>
            <a:r>
              <a:rPr lang="en-US" i="1" dirty="0">
                <a:latin typeface="Times New Roman" pitchFamily="18" charset="0"/>
                <a:cs typeface="Times New Roman" pitchFamily="18" charset="0"/>
              </a:rPr>
              <a:t>Montana v. United States</a:t>
            </a:r>
            <a:r>
              <a:rPr lang="en-US" dirty="0">
                <a:latin typeface="Times New Roman" pitchFamily="18" charset="0"/>
                <a:cs typeface="Times New Roman" pitchFamily="18" charset="0"/>
              </a:rPr>
              <a:t>, 450 U.S. 544, 565 (1981)</a:t>
            </a:r>
          </a:p>
          <a:p>
            <a:pPr lvl="1"/>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General </a:t>
            </a:r>
            <a:r>
              <a:rPr lang="en-US" dirty="0">
                <a:latin typeface="Times New Roman" pitchFamily="18" charset="0"/>
                <a:cs typeface="Times New Roman" pitchFamily="18" charset="0"/>
              </a:rPr>
              <a:t>rule that Tribes </a:t>
            </a:r>
            <a:r>
              <a:rPr lang="en-US" dirty="0" smtClean="0">
                <a:latin typeface="Times New Roman" pitchFamily="18" charset="0"/>
                <a:cs typeface="Times New Roman" pitchFamily="18" charset="0"/>
              </a:rPr>
              <a:t>lack civil jurisdiction/regulatory </a:t>
            </a:r>
            <a:r>
              <a:rPr lang="en-US" dirty="0">
                <a:latin typeface="Times New Roman" pitchFamily="18" charset="0"/>
                <a:cs typeface="Times New Roman" pitchFamily="18" charset="0"/>
              </a:rPr>
              <a:t>authority over non-Indians on non-Indian fee land within the </a:t>
            </a:r>
            <a:r>
              <a:rPr lang="en-US" dirty="0" smtClean="0">
                <a:latin typeface="Times New Roman" pitchFamily="18" charset="0"/>
                <a:cs typeface="Times New Roman" pitchFamily="18" charset="0"/>
              </a:rPr>
              <a:t>reservation. There are two exceptions to this general rule (the </a:t>
            </a:r>
            <a:r>
              <a:rPr lang="en-US" i="1" dirty="0" smtClean="0">
                <a:latin typeface="Times New Roman" pitchFamily="18" charset="0"/>
                <a:cs typeface="Times New Roman" pitchFamily="18" charset="0"/>
              </a:rPr>
              <a:t>Montana</a:t>
            </a:r>
            <a:r>
              <a:rPr lang="en-US" dirty="0" smtClean="0">
                <a:latin typeface="Times New Roman" pitchFamily="18" charset="0"/>
                <a:cs typeface="Times New Roman" pitchFamily="18" charset="0"/>
              </a:rPr>
              <a:t> Test):</a:t>
            </a:r>
          </a:p>
          <a:p>
            <a:pPr marL="914400" lvl="1" indent="-457200">
              <a:buFont typeface="+mj-lt"/>
              <a:buAutoNum type="arabicPeriod"/>
            </a:pPr>
            <a:r>
              <a:rPr lang="en-US" dirty="0">
                <a:latin typeface="Times New Roman" panose="02020603050405020304" pitchFamily="18" charset="0"/>
                <a:cs typeface="Times New Roman" pitchFamily="18" charset="0"/>
              </a:rPr>
              <a:t>A </a:t>
            </a:r>
            <a:r>
              <a:rPr lang="en-US" dirty="0" smtClean="0">
                <a:latin typeface="Times New Roman" pitchFamily="18" charset="0"/>
                <a:cs typeface="Times New Roman" pitchFamily="18" charset="0"/>
              </a:rPr>
              <a:t>tribe </a:t>
            </a:r>
            <a:r>
              <a:rPr lang="en-US" dirty="0">
                <a:latin typeface="Times New Roman" pitchFamily="18" charset="0"/>
                <a:cs typeface="Times New Roman" pitchFamily="18" charset="0"/>
              </a:rPr>
              <a:t>may regulate the activities of nonmembers who enter consensual relationships with the tribe or its </a:t>
            </a:r>
            <a:r>
              <a:rPr lang="en-US" dirty="0" smtClean="0">
                <a:latin typeface="Times New Roman" pitchFamily="18" charset="0"/>
                <a:cs typeface="Times New Roman" pitchFamily="18" charset="0"/>
              </a:rPr>
              <a:t>members; or </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A Tribe may regulate “the conduct of non-Indians on fee lands within its reservation when that conduct threatens or has some direct effect on the political integrity, the economic security, or the health and welfare of the tribe.”</a:t>
            </a:r>
          </a:p>
          <a:p>
            <a:pPr marL="457200" lvl="1" indent="0">
              <a:buNone/>
            </a:pPr>
            <a:endParaRPr lang="en-US" dirty="0">
              <a:latin typeface="Times New Roman" panose="02020603050405020304" pitchFamily="18" charset="0"/>
              <a:cs typeface="Times New Roman" panose="02020603050405020304" pitchFamily="18" charset="0"/>
            </a:endParaRPr>
          </a:p>
          <a:p>
            <a:pPr marL="914400" lvl="1" indent="-457200">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108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latin typeface="Times New Roman" pitchFamily="18" charset="0"/>
                <a:cs typeface="Times New Roman" pitchFamily="18" charset="0"/>
              </a:rPr>
              <a:t>Montana</a:t>
            </a:r>
            <a:r>
              <a:rPr lang="en-US" dirty="0" smtClean="0">
                <a:latin typeface="Times New Roman" pitchFamily="18" charset="0"/>
                <a:cs typeface="Times New Roman" pitchFamily="18" charset="0"/>
              </a:rPr>
              <a:t>’s Exceptions are Narrow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28650" y="1749422"/>
            <a:ext cx="7886700" cy="4244249"/>
          </a:xfrm>
        </p:spPr>
        <p:txBody>
          <a:bodyPr>
            <a:noAutofit/>
          </a:bodyPr>
          <a:lstStyle/>
          <a:p>
            <a:endParaRPr lang="en-US" b="0" i="1" dirty="0" smtClean="0">
              <a:solidFill>
                <a:srgbClr val="0F3E4D"/>
              </a:solidFill>
              <a:latin typeface="Times New Roman" pitchFamily="18" charset="0"/>
              <a:cs typeface="Times New Roman" pitchFamily="18" charset="0"/>
            </a:endParaRPr>
          </a:p>
          <a:p>
            <a:pPr lvl="1"/>
            <a:r>
              <a:rPr lang="en-US" i="1" dirty="0" smtClean="0">
                <a:latin typeface="Times New Roman" pitchFamily="18" charset="0"/>
                <a:cs typeface="Times New Roman" pitchFamily="18" charset="0"/>
              </a:rPr>
              <a:t>Montana</a:t>
            </a:r>
            <a:r>
              <a:rPr lang="en-US" dirty="0" smtClean="0">
                <a:latin typeface="Times New Roman" pitchFamily="18" charset="0"/>
                <a:cs typeface="Times New Roman" pitchFamily="18" charset="0"/>
              </a:rPr>
              <a:t>’s limitations only apply to tribes’ regulation of non-Indians on non-Indian land – not on tribal land. </a:t>
            </a:r>
          </a:p>
          <a:p>
            <a:pPr marL="457200" lvl="1" indent="0">
              <a:buNone/>
            </a:pPr>
            <a:endParaRPr lang="en-US" sz="1800" dirty="0">
              <a:latin typeface="Times New Roman" pitchFamily="18" charset="0"/>
              <a:cs typeface="Times New Roman" pitchFamily="18" charset="0"/>
            </a:endParaRPr>
          </a:p>
          <a:p>
            <a:pPr lvl="1"/>
            <a:r>
              <a:rPr lang="en-US" b="1" i="1" dirty="0">
                <a:solidFill>
                  <a:schemeClr val="accent6"/>
                </a:solidFill>
                <a:latin typeface="Times New Roman" pitchFamily="18" charset="0"/>
                <a:cs typeface="Times New Roman" pitchFamily="18" charset="0"/>
              </a:rPr>
              <a:t>New Mexico v. Mescalero Apache Tribe</a:t>
            </a:r>
            <a:r>
              <a:rPr lang="en-US" dirty="0">
                <a:latin typeface="Times New Roman" pitchFamily="18" charset="0"/>
                <a:cs typeface="Times New Roman" pitchFamily="18" charset="0"/>
              </a:rPr>
              <a:t>, 462 U.S. 324, 333 (1983): </a:t>
            </a:r>
            <a:endParaRPr lang="en-US" dirty="0" smtClean="0">
              <a:latin typeface="Times New Roman" pitchFamily="18" charset="0"/>
              <a:cs typeface="Times New Roman" pitchFamily="18" charset="0"/>
            </a:endParaRPr>
          </a:p>
          <a:p>
            <a:pPr lvl="2"/>
            <a:r>
              <a:rPr lang="en-US" dirty="0" smtClean="0">
                <a:solidFill>
                  <a:srgbClr val="0F3E4D"/>
                </a:solidFill>
                <a:latin typeface="Times New Roman" pitchFamily="18" charset="0"/>
                <a:cs typeface="Times New Roman" pitchFamily="18" charset="0"/>
              </a:rPr>
              <a:t>“</a:t>
            </a:r>
            <a:r>
              <a:rPr lang="en-US" dirty="0">
                <a:solidFill>
                  <a:srgbClr val="0F3E4D"/>
                </a:solidFill>
                <a:latin typeface="Times New Roman" pitchFamily="18" charset="0"/>
                <a:cs typeface="Times New Roman" pitchFamily="18" charset="0"/>
              </a:rPr>
              <a:t>A tribe’s power to exclude nonmembers entirely or to condition their presence on the reservation is . . . well established.” </a:t>
            </a:r>
            <a:endParaRPr lang="en-US" dirty="0" smtClean="0">
              <a:solidFill>
                <a:srgbClr val="0F3E4D"/>
              </a:solidFill>
              <a:latin typeface="Times New Roman" pitchFamily="18" charset="0"/>
              <a:cs typeface="Times New Roman" pitchFamily="18" charset="0"/>
            </a:endParaRPr>
          </a:p>
          <a:p>
            <a:pPr lvl="2"/>
            <a:r>
              <a:rPr lang="en-US" i="1" dirty="0">
                <a:solidFill>
                  <a:srgbClr val="0F3E4D"/>
                </a:solidFill>
                <a:latin typeface="Times New Roman" pitchFamily="18" charset="0"/>
                <a:cs typeface="Times New Roman" pitchFamily="18" charset="0"/>
              </a:rPr>
              <a:t>Montana</a:t>
            </a:r>
            <a:r>
              <a:rPr lang="en-US" dirty="0">
                <a:solidFill>
                  <a:srgbClr val="0F3E4D"/>
                </a:solidFill>
                <a:latin typeface="Times New Roman" pitchFamily="18" charset="0"/>
                <a:cs typeface="Times New Roman" pitchFamily="18" charset="0"/>
              </a:rPr>
              <a:t> did not apply to a case regarding a tribe’s regulatory authority over nonmembers on trust land because “</a:t>
            </a:r>
            <a:r>
              <a:rPr lang="en-US" i="1" dirty="0">
                <a:solidFill>
                  <a:srgbClr val="0F3E4D"/>
                </a:solidFill>
                <a:latin typeface="Times New Roman" pitchFamily="18" charset="0"/>
                <a:cs typeface="Times New Roman" pitchFamily="18" charset="0"/>
              </a:rPr>
              <a:t>Montana</a:t>
            </a:r>
            <a:r>
              <a:rPr lang="en-US" dirty="0">
                <a:solidFill>
                  <a:srgbClr val="0F3E4D"/>
                </a:solidFill>
                <a:latin typeface="Times New Roman" pitchFamily="18" charset="0"/>
                <a:cs typeface="Times New Roman" pitchFamily="18" charset="0"/>
              </a:rPr>
              <a:t> concerned lands located within the reservation </a:t>
            </a:r>
            <a:r>
              <a:rPr lang="en-US" u="sng" dirty="0">
                <a:solidFill>
                  <a:srgbClr val="0F3E4D"/>
                </a:solidFill>
                <a:latin typeface="Times New Roman" pitchFamily="18" charset="0"/>
                <a:cs typeface="Times New Roman" pitchFamily="18" charset="0"/>
              </a:rPr>
              <a:t>but not owned by the Tribe or its members</a:t>
            </a:r>
            <a:r>
              <a:rPr lang="en-US" dirty="0">
                <a:solidFill>
                  <a:srgbClr val="0F3E4D"/>
                </a:solidFill>
                <a:latin typeface="Times New Roman" pitchFamily="18" charset="0"/>
                <a:cs typeface="Times New Roman" pitchFamily="18" charset="0"/>
              </a:rPr>
              <a:t>”</a:t>
            </a:r>
            <a:endParaRPr lang="en-US" dirty="0" smtClean="0">
              <a:solidFill>
                <a:srgbClr val="0F3E4D"/>
              </a:solidFill>
              <a:latin typeface="Times New Roman" pitchFamily="18" charset="0"/>
              <a:cs typeface="Times New Roman" pitchFamily="18" charset="0"/>
            </a:endParaRPr>
          </a:p>
        </p:txBody>
      </p:sp>
    </p:spTree>
    <p:extLst>
      <p:ext uri="{BB962C8B-B14F-4D97-AF65-F5344CB8AC3E}">
        <p14:creationId xmlns:p14="http://schemas.microsoft.com/office/powerpoint/2010/main" val="1937000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129993"/>
            <a:ext cx="8372475" cy="1325563"/>
          </a:xfrm>
        </p:spPr>
        <p:txBody>
          <a:bodyPr>
            <a:normAutofit fontScale="90000"/>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Tribal Jurisdiction over Rights-of-Way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(State </a:t>
            </a:r>
            <a:r>
              <a:rPr lang="en-US" dirty="0">
                <a:latin typeface="Times New Roman" pitchFamily="18" charset="0"/>
                <a:cs typeface="Times New Roman" pitchFamily="18" charset="0"/>
              </a:rPr>
              <a:t>Highway Projects over the </a:t>
            </a:r>
            <a:r>
              <a:rPr lang="en-US" dirty="0" smtClean="0">
                <a:latin typeface="Times New Roman" pitchFamily="18" charset="0"/>
                <a:cs typeface="Times New Roman" pitchFamily="18" charset="0"/>
              </a:rPr>
              <a:t>Reservation)</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28650" y="1749422"/>
            <a:ext cx="7886700" cy="4244249"/>
          </a:xfrm>
        </p:spPr>
        <p:txBody>
          <a:bodyPr>
            <a:noAutofit/>
          </a:bodyPr>
          <a:lstStyle/>
          <a:p>
            <a:r>
              <a:rPr lang="en-US" sz="2400" i="1" dirty="0" err="1">
                <a:latin typeface="Times New Roman" pitchFamily="18" charset="0"/>
                <a:cs typeface="Times New Roman" pitchFamily="18" charset="0"/>
              </a:rPr>
              <a:t>Strate</a:t>
            </a:r>
            <a:r>
              <a:rPr lang="en-US" sz="2400" i="1" dirty="0">
                <a:latin typeface="Times New Roman" pitchFamily="18" charset="0"/>
                <a:cs typeface="Times New Roman" pitchFamily="18" charset="0"/>
              </a:rPr>
              <a:t> v. A-1 Contractors</a:t>
            </a:r>
            <a:r>
              <a:rPr lang="en-US" sz="2400" dirty="0">
                <a:latin typeface="Times New Roman" pitchFamily="18" charset="0"/>
                <a:cs typeface="Times New Roman" pitchFamily="18" charset="0"/>
              </a:rPr>
              <a:t>, 520 U.S. 438, 454 (</a:t>
            </a:r>
            <a:r>
              <a:rPr lang="en-US" sz="2400" dirty="0" smtClean="0">
                <a:latin typeface="Times New Roman" pitchFamily="18" charset="0"/>
                <a:cs typeface="Times New Roman" pitchFamily="18" charset="0"/>
              </a:rPr>
              <a:t>1997)</a:t>
            </a:r>
          </a:p>
          <a:p>
            <a:pPr lvl="1"/>
            <a:r>
              <a:rPr lang="en-US" dirty="0" smtClean="0">
                <a:latin typeface="Times New Roman" pitchFamily="18" charset="0"/>
                <a:cs typeface="Times New Roman" pitchFamily="18" charset="0"/>
              </a:rPr>
              <a:t>Auto collision </a:t>
            </a:r>
            <a:r>
              <a:rPr lang="en-US" dirty="0">
                <a:latin typeface="Times New Roman" pitchFamily="18" charset="0"/>
                <a:cs typeface="Times New Roman" pitchFamily="18" charset="0"/>
              </a:rPr>
              <a:t>occurred </a:t>
            </a:r>
            <a:r>
              <a:rPr lang="en-US" dirty="0" smtClean="0">
                <a:latin typeface="Times New Roman" pitchFamily="18" charset="0"/>
                <a:cs typeface="Times New Roman" pitchFamily="18" charset="0"/>
              </a:rPr>
              <a:t>on </a:t>
            </a:r>
            <a:r>
              <a:rPr lang="en-US" dirty="0">
                <a:latin typeface="Times New Roman" pitchFamily="18" charset="0"/>
                <a:cs typeface="Times New Roman" pitchFamily="18" charset="0"/>
              </a:rPr>
              <a:t>a </a:t>
            </a:r>
            <a:r>
              <a:rPr lang="en-US" dirty="0" smtClean="0">
                <a:latin typeface="Times New Roman" pitchFamily="18" charset="0"/>
                <a:cs typeface="Times New Roman" pitchFamily="18" charset="0"/>
              </a:rPr>
              <a:t>road that went </a:t>
            </a:r>
            <a:r>
              <a:rPr lang="en-US" dirty="0">
                <a:latin typeface="Times New Roman" pitchFamily="18" charset="0"/>
                <a:cs typeface="Times New Roman" pitchFamily="18" charset="0"/>
              </a:rPr>
              <a:t>through the Ft. Berthold Reservation in North Dakota.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road was </a:t>
            </a:r>
            <a:r>
              <a:rPr lang="en-US" dirty="0" smtClean="0">
                <a:latin typeface="Times New Roman" pitchFamily="18" charset="0"/>
                <a:cs typeface="Times New Roman" pitchFamily="18" charset="0"/>
              </a:rPr>
              <a:t>built on </a:t>
            </a:r>
            <a:r>
              <a:rPr lang="en-US" dirty="0">
                <a:latin typeface="Times New Roman" pitchFamily="18" charset="0"/>
                <a:cs typeface="Times New Roman" pitchFamily="18" charset="0"/>
              </a:rPr>
              <a:t>a right-of-way </a:t>
            </a:r>
            <a:r>
              <a:rPr lang="en-US" dirty="0" smtClean="0">
                <a:latin typeface="Times New Roman" pitchFamily="18" charset="0"/>
                <a:cs typeface="Times New Roman" pitchFamily="18" charset="0"/>
              </a:rPr>
              <a:t>that was granted to North Dakota and was maintained and controlled by the State.</a:t>
            </a:r>
          </a:p>
          <a:p>
            <a:pPr lvl="1"/>
            <a:r>
              <a:rPr lang="en-US" dirty="0" smtClean="0">
                <a:latin typeface="Times New Roman" pitchFamily="18" charset="0"/>
                <a:cs typeface="Times New Roman" pitchFamily="18" charset="0"/>
              </a:rPr>
              <a:t>Applying the </a:t>
            </a:r>
            <a:r>
              <a:rPr lang="en-US" i="1" dirty="0" smtClean="0">
                <a:latin typeface="Times New Roman" pitchFamily="18" charset="0"/>
                <a:cs typeface="Times New Roman" pitchFamily="18" charset="0"/>
              </a:rPr>
              <a:t>Montana</a:t>
            </a:r>
            <a:r>
              <a:rPr lang="en-US" dirty="0" smtClean="0">
                <a:latin typeface="Times New Roman" pitchFamily="18" charset="0"/>
                <a:cs typeface="Times New Roman" pitchFamily="18" charset="0"/>
              </a:rPr>
              <a:t> Test, the Court found that it did not meet either of the exceptions</a:t>
            </a:r>
            <a:endParaRPr lang="en-US" dirty="0">
              <a:latin typeface="Times New Roman" pitchFamily="18" charset="0"/>
              <a:cs typeface="Times New Roman" pitchFamily="18" charset="0"/>
            </a:endParaRPr>
          </a:p>
          <a:p>
            <a:pPr marL="0" lvl="0" indent="0">
              <a:buNone/>
            </a:pPr>
            <a:endParaRPr lang="en-US" sz="1800" dirty="0" smtClean="0">
              <a:latin typeface="Times New Roman" pitchFamily="18" charset="0"/>
              <a:cs typeface="Times New Roman" pitchFamily="18" charset="0"/>
            </a:endParaRPr>
          </a:p>
          <a:p>
            <a:pPr marL="0" lvl="0" indent="0">
              <a:spcAft>
                <a:spcPts val="600"/>
              </a:spcAft>
              <a:buNone/>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401788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What this means for TERO</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solidFill>
                  <a:srgbClr val="0F3E4D"/>
                </a:solidFill>
                <a:latin typeface="Times New Roman" panose="02020603050405020304" pitchFamily="18" charset="0"/>
                <a:cs typeface="Times New Roman" panose="02020603050405020304" pitchFamily="18" charset="0"/>
              </a:rPr>
              <a:t>When thinking about enforcement of Tribal employment authority, it is important to consider whether the Tribe has jurisdiction over the employer  </a:t>
            </a:r>
          </a:p>
          <a:p>
            <a:r>
              <a:rPr lang="en-US" dirty="0" smtClean="0">
                <a:solidFill>
                  <a:srgbClr val="0F3E4D"/>
                </a:solidFill>
                <a:latin typeface="Times New Roman" panose="02020603050405020304" pitchFamily="18" charset="0"/>
                <a:cs typeface="Times New Roman" panose="02020603050405020304" pitchFamily="18" charset="0"/>
              </a:rPr>
              <a:t>For rights-of-way, under the BIA’s updated Right-of-Way Regulations that were released in 2016, Tribes can negotiate to ensure that TERO laws and regulations are mandatory for activities </a:t>
            </a:r>
            <a:r>
              <a:rPr lang="en-US" dirty="0" smtClean="0">
                <a:solidFill>
                  <a:srgbClr val="0F3E4D"/>
                </a:solidFill>
                <a:latin typeface="Times New Roman" panose="02020603050405020304" pitchFamily="18" charset="0"/>
                <a:cs typeface="Times New Roman" panose="02020603050405020304" pitchFamily="18" charset="0"/>
              </a:rPr>
              <a:t>that </a:t>
            </a:r>
            <a:r>
              <a:rPr lang="en-US" dirty="0" smtClean="0">
                <a:solidFill>
                  <a:srgbClr val="0F3E4D"/>
                </a:solidFill>
                <a:latin typeface="Times New Roman" panose="02020603050405020304" pitchFamily="18" charset="0"/>
                <a:cs typeface="Times New Roman" panose="02020603050405020304" pitchFamily="18" charset="0"/>
              </a:rPr>
              <a:t>occur on the right-of-way (construction, maintenance, </a:t>
            </a:r>
            <a:r>
              <a:rPr lang="en-US" dirty="0" err="1" smtClean="0">
                <a:solidFill>
                  <a:srgbClr val="0F3E4D"/>
                </a:solidFill>
                <a:latin typeface="Times New Roman" panose="02020603050405020304" pitchFamily="18" charset="0"/>
                <a:cs typeface="Times New Roman" panose="02020603050405020304" pitchFamily="18" charset="0"/>
              </a:rPr>
              <a:t>etc</a:t>
            </a:r>
            <a:r>
              <a:rPr lang="en-US" dirty="0" smtClean="0">
                <a:solidFill>
                  <a:srgbClr val="0F3E4D"/>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6036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524691" y="2013354"/>
            <a:ext cx="8079377" cy="441190"/>
          </a:xfrm>
        </p:spPr>
        <p:txBody>
          <a:bodyPr>
            <a:normAutofit fontScale="90000"/>
          </a:bodyPr>
          <a:lstStyle/>
          <a:p>
            <a:pPr>
              <a:spcBef>
                <a:spcPct val="50000"/>
              </a:spcBef>
            </a:pP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VNF Native Affairs</a:t>
            </a:r>
            <a:endParaRPr lang="en-US" sz="30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Subtitle 2"/>
          <p:cNvSpPr>
            <a:spLocks noGrp="1"/>
          </p:cNvSpPr>
          <p:nvPr>
            <p:ph type="subTitle" idx="1"/>
          </p:nvPr>
        </p:nvSpPr>
        <p:spPr>
          <a:xfrm>
            <a:off x="524691" y="2870847"/>
            <a:ext cx="2033870" cy="883468"/>
          </a:xfrm>
        </p:spPr>
        <p:txBody>
          <a:bodyPr>
            <a:normAutofit/>
          </a:bodyPr>
          <a:lstStyle/>
          <a:p>
            <a:pPr>
              <a:lnSpc>
                <a:spcPct val="80000"/>
              </a:lnSpc>
              <a:spcBef>
                <a:spcPct val="30000"/>
              </a:spcBef>
            </a:pPr>
            <a:r>
              <a:rPr lang="en-US" sz="1500" dirty="0" smtClean="0">
                <a:solidFill>
                  <a:srgbClr val="85A857"/>
                </a:solidFill>
                <a:effectLst>
                  <a:outerShdw blurRad="38100" dist="38100" dir="2700000" algn="tl">
                    <a:srgbClr val="000000">
                      <a:alpha val="43137"/>
                    </a:srgbClr>
                  </a:outerShdw>
                </a:effectLst>
                <a:latin typeface="Times New Roman" pitchFamily="18" charset="0"/>
                <a:cs typeface="Times New Roman" pitchFamily="18" charset="0"/>
              </a:rPr>
              <a:t>Dan Press</a:t>
            </a:r>
            <a:endParaRPr lang="en-US" sz="1500" dirty="0">
              <a:solidFill>
                <a:srgbClr val="85A857"/>
              </a:solidFill>
              <a:effectLst>
                <a:outerShdw blurRad="38100" dist="38100" dir="2700000" algn="tl">
                  <a:srgbClr val="000000">
                    <a:alpha val="43137"/>
                  </a:srgbClr>
                </a:outerShdw>
              </a:effectLst>
              <a:latin typeface="Times New Roman" pitchFamily="18" charset="0"/>
              <a:cs typeface="Times New Roman" pitchFamily="18" charset="0"/>
            </a:endParaRPr>
          </a:p>
          <a:p>
            <a:pPr>
              <a:lnSpc>
                <a:spcPct val="70000"/>
              </a:lnSpc>
              <a:spcBef>
                <a:spcPct val="30000"/>
              </a:spcBef>
            </a:pPr>
            <a:r>
              <a:rPr lang="en-US" sz="1500" b="0" dirty="0" smtClean="0">
                <a:solidFill>
                  <a:schemeClr val="bg2"/>
                </a:solidFill>
                <a:effectLst>
                  <a:outerShdw blurRad="38100" dist="38100" dir="2700000" algn="tl">
                    <a:srgbClr val="000000">
                      <a:alpha val="43137"/>
                    </a:srgbClr>
                  </a:outerShdw>
                </a:effectLst>
                <a:latin typeface="Times New Roman" pitchFamily="18" charset="0"/>
                <a:cs typeface="Times New Roman" pitchFamily="18" charset="0"/>
              </a:rPr>
              <a:t>DPress@vnf.com</a:t>
            </a:r>
            <a:endParaRPr lang="en-US" sz="1500" b="0" dirty="0">
              <a:solidFill>
                <a:schemeClr val="bg2"/>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2" name="Straight Connector 11"/>
          <p:cNvCxnSpPr/>
          <p:nvPr/>
        </p:nvCxnSpPr>
        <p:spPr>
          <a:xfrm>
            <a:off x="615462" y="2584936"/>
            <a:ext cx="7693269"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7" name="Subtitle 2"/>
          <p:cNvSpPr txBox="1">
            <a:spLocks/>
          </p:cNvSpPr>
          <p:nvPr/>
        </p:nvSpPr>
        <p:spPr>
          <a:xfrm>
            <a:off x="3107023" y="2820048"/>
            <a:ext cx="2033870" cy="8834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84A856"/>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F3E4D"/>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F3E4D"/>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F3E4D"/>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F3E4D"/>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spcBef>
                <a:spcPct val="30000"/>
              </a:spcBef>
            </a:pPr>
            <a:r>
              <a:rPr lang="en-US" sz="1500" dirty="0" smtClean="0">
                <a:solidFill>
                  <a:srgbClr val="85A857"/>
                </a:solidFill>
                <a:effectLst>
                  <a:outerShdw blurRad="38100" dist="38100" dir="2700000" algn="tl">
                    <a:srgbClr val="000000">
                      <a:alpha val="43137"/>
                    </a:srgbClr>
                  </a:outerShdw>
                </a:effectLst>
                <a:latin typeface="Times New Roman" pitchFamily="18" charset="0"/>
                <a:cs typeface="Times New Roman" pitchFamily="18" charset="0"/>
              </a:rPr>
              <a:t>Laura Jones</a:t>
            </a:r>
          </a:p>
          <a:p>
            <a:pPr>
              <a:lnSpc>
                <a:spcPct val="70000"/>
              </a:lnSpc>
              <a:spcBef>
                <a:spcPct val="30000"/>
              </a:spcBef>
            </a:pPr>
            <a:r>
              <a:rPr lang="en-US" sz="1500" b="0" dirty="0" smtClean="0">
                <a:solidFill>
                  <a:schemeClr val="bg2"/>
                </a:solidFill>
                <a:effectLst>
                  <a:outerShdw blurRad="38100" dist="38100" dir="2700000" algn="tl">
                    <a:srgbClr val="000000">
                      <a:alpha val="43137"/>
                    </a:srgbClr>
                  </a:outerShdw>
                </a:effectLst>
                <a:latin typeface="Times New Roman" pitchFamily="18" charset="0"/>
                <a:cs typeface="Times New Roman" pitchFamily="18" charset="0"/>
              </a:rPr>
              <a:t>LJones@vnf.com</a:t>
            </a:r>
            <a:endParaRPr lang="en-US" sz="1500" b="0" dirty="0">
              <a:solidFill>
                <a:schemeClr val="bg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78781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anda's Presentation (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nNessPPT_Template_v3" id="{B016F1D3-A6DE-6B4B-A78E-001008AB6719}" vid="{4136CA8B-8265-9147-BCA4-E9E6126316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Maranda's Presentation (2)</Template>
  <TotalTime>12426</TotalTime>
  <Words>599</Words>
  <Application>Microsoft Office PowerPoint</Application>
  <PresentationFormat>On-screen Show (4:3)</PresentationFormat>
  <Paragraphs>42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Maranda's Presentation (2)</vt:lpstr>
      <vt:lpstr>Council for Tribal Employment Rights</vt:lpstr>
      <vt:lpstr>Legal Basis for  Tribal Employment Authority</vt:lpstr>
      <vt:lpstr>Indian Preference</vt:lpstr>
      <vt:lpstr>Tribal Jurisdiction over Non-Indians </vt:lpstr>
      <vt:lpstr>Montana’s Exceptions are Narrow </vt:lpstr>
      <vt:lpstr> Tribal Jurisdiction over Rights-of-Way (State Highway Projects over the Reservation) </vt:lpstr>
      <vt:lpstr>What this means for TERO</vt:lpstr>
      <vt:lpstr>VNF Native Affairs</vt:lpstr>
    </vt:vector>
  </TitlesOfParts>
  <Company>Van Ness Feldman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Lending Litigation</dc:title>
  <dc:creator>Maranda Compton</dc:creator>
  <cp:lastModifiedBy>Laura Jones</cp:lastModifiedBy>
  <cp:revision>78</cp:revision>
  <cp:lastPrinted>2019-03-21T22:22:26Z</cp:lastPrinted>
  <dcterms:created xsi:type="dcterms:W3CDTF">2019-03-21T21:10:30Z</dcterms:created>
  <dcterms:modified xsi:type="dcterms:W3CDTF">2019-12-04T05:05:21Z</dcterms:modified>
</cp:coreProperties>
</file>