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71" r:id="rId1"/>
  </p:sldMasterIdLst>
  <p:notesMasterIdLst>
    <p:notesMasterId r:id="rId10"/>
  </p:notesMasterIdLst>
  <p:handoutMasterIdLst>
    <p:handoutMasterId r:id="rId11"/>
  </p:handoutMasterIdLst>
  <p:sldIdLst>
    <p:sldId id="256" r:id="rId2"/>
    <p:sldId id="1371" r:id="rId3"/>
    <p:sldId id="415" r:id="rId4"/>
    <p:sldId id="1372" r:id="rId5"/>
    <p:sldId id="1373" r:id="rId6"/>
    <p:sldId id="465" r:id="rId7"/>
    <p:sldId id="464" r:id="rId8"/>
    <p:sldId id="317" r:id="rId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FFFFFF"/>
    <a:srgbClr val="E6E6E6"/>
    <a:srgbClr val="F8F8F8"/>
    <a:srgbClr val="00BED9"/>
    <a:srgbClr val="FFBC10"/>
    <a:srgbClr val="D9D9D9"/>
    <a:srgbClr val="4D8FFF"/>
    <a:srgbClr val="DB8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17F1751-9282-4174-851B-7AE16B5EE6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A702D3-6571-4469-B5FF-B5466DDD37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7" y="1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447FF38A-0EA5-4425-9B9B-E53E3B3F9B3E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280145-68F1-4ABB-8BF3-F217616BE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7311A9-8366-4262-AF3E-E5998F45FF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7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CA93D8AB-F886-43D0-965D-7F317EE048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912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7" y="1"/>
            <a:ext cx="3037840" cy="466434"/>
          </a:xfrm>
          <a:prstGeom prst="rect">
            <a:avLst/>
          </a:prstGeom>
        </p:spPr>
        <p:txBody>
          <a:bodyPr vert="horz" lIns="93166" tIns="46583" rIns="93166" bIns="46583" rtlCol="0"/>
          <a:lstStyle>
            <a:lvl1pPr algn="r">
              <a:defRPr sz="1200"/>
            </a:lvl1pPr>
          </a:lstStyle>
          <a:p>
            <a:fld id="{5AB5DD53-C438-4724-B136-ECEFFAE52881}" type="datetimeFigureOut">
              <a:rPr lang="en-US" smtClean="0"/>
              <a:t>12/4/2019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6050" y="1163638"/>
            <a:ext cx="4178300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6" tIns="46583" rIns="93166" bIns="4658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66" tIns="46583" rIns="93166" bIns="4658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7" y="8829968"/>
            <a:ext cx="3037840" cy="466433"/>
          </a:xfrm>
          <a:prstGeom prst="rect">
            <a:avLst/>
          </a:prstGeom>
        </p:spPr>
        <p:txBody>
          <a:bodyPr vert="horz" lIns="93166" tIns="46583" rIns="93166" bIns="46583" rtlCol="0" anchor="b"/>
          <a:lstStyle>
            <a:lvl1pPr algn="r">
              <a:defRPr sz="1200"/>
            </a:lvl1pPr>
          </a:lstStyle>
          <a:p>
            <a:fld id="{7125C598-5FF0-40BB-B276-36E9D08902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58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D09E92-8294-459D-B4D6-B3FD6B959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72F0FE-2BE2-49B2-954A-1BD9EBB57803}"/>
              </a:ext>
            </a:extLst>
          </p:cNvPr>
          <p:cNvSpPr txBox="1"/>
          <p:nvPr/>
        </p:nvSpPr>
        <p:spPr>
          <a:xfrm>
            <a:off x="0" y="5669280"/>
            <a:ext cx="9144000" cy="1188720"/>
          </a:xfrm>
          <a:prstGeom prst="rect">
            <a:avLst/>
          </a:prstGeom>
          <a:solidFill>
            <a:srgbClr val="003366"/>
          </a:solidFill>
        </p:spPr>
        <p:txBody>
          <a:bodyPr wrap="square" lIns="45720" tIns="45720" rIns="45720" bIns="45720" rtlCol="0">
            <a:noAutofit/>
          </a:bodyPr>
          <a:lstStyle/>
          <a:p>
            <a:pPr algn="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4F3BF7-151E-40C3-A2CE-78C0E3F7B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0"/>
            <a:ext cx="2082153" cy="1143000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80DBED-3EB4-4A53-8F90-781A3B7288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7400" y="6169025"/>
            <a:ext cx="6629400" cy="457200"/>
          </a:xfrm>
          <a:prstGeom prst="rect">
            <a:avLst/>
          </a:prstGeom>
          <a:noFill/>
        </p:spPr>
        <p:txBody>
          <a:bodyPr lIns="0" rIns="0" anchor="t" anchorCtr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375BAE-3925-409C-AB54-A2BB341C6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5711825"/>
            <a:ext cx="6629400" cy="457200"/>
          </a:xfrm>
        </p:spPr>
        <p:txBody>
          <a:bodyPr lIns="0" rIns="0"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9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spli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CBFF09-D9F2-4C20-A235-4956F94550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" y="548640"/>
            <a:ext cx="4434840" cy="27432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933BD1-C75F-4A8A-A44F-6FF3B18FE026}"/>
              </a:ext>
            </a:extLst>
          </p:cNvPr>
          <p:cNvCxnSpPr/>
          <p:nvPr/>
        </p:nvCxnSpPr>
        <p:spPr>
          <a:xfrm>
            <a:off x="91440" y="822960"/>
            <a:ext cx="4434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009981F-02F4-43BA-83B0-FBA39AB6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0F384-0720-473A-AB6B-3DDF7BB04F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D2BA6DB-B092-4760-A2E4-D09C443942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075" y="914400"/>
            <a:ext cx="4434840" cy="2468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61DE136-3D23-439E-BDAE-8DA9EAE90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440" y="3474720"/>
            <a:ext cx="4434840" cy="27432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93F050-DC37-4D39-BD4E-1703C003F539}"/>
              </a:ext>
            </a:extLst>
          </p:cNvPr>
          <p:cNvCxnSpPr/>
          <p:nvPr userDrawn="1"/>
        </p:nvCxnSpPr>
        <p:spPr>
          <a:xfrm>
            <a:off x="91440" y="3749040"/>
            <a:ext cx="4434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E286A60-EBC8-4D45-BB21-B8DBB7FF73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40" y="3840480"/>
            <a:ext cx="4434840" cy="2468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094FC51-5DBA-478E-89EF-5A06FA620E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17720" y="548640"/>
            <a:ext cx="4434840" cy="27432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6629E4-59E1-4140-AB5A-F88BD9D84240}"/>
              </a:ext>
            </a:extLst>
          </p:cNvPr>
          <p:cNvCxnSpPr/>
          <p:nvPr userDrawn="1"/>
        </p:nvCxnSpPr>
        <p:spPr>
          <a:xfrm>
            <a:off x="4617720" y="822960"/>
            <a:ext cx="4434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FA091EEA-3DEC-4D9C-B651-26442DECA0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17720" y="914400"/>
            <a:ext cx="4434840" cy="2468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01AFD51-7F38-4322-8947-9B58EE7431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7720" y="3474720"/>
            <a:ext cx="4434840" cy="27432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20D271E-AC0A-4949-9DE8-9E26E7C71176}"/>
              </a:ext>
            </a:extLst>
          </p:cNvPr>
          <p:cNvCxnSpPr/>
          <p:nvPr userDrawn="1"/>
        </p:nvCxnSpPr>
        <p:spPr>
          <a:xfrm>
            <a:off x="4617720" y="3749040"/>
            <a:ext cx="4434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CF416729-BCAE-44CF-810B-C87649C253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7720" y="3840480"/>
            <a:ext cx="4434840" cy="2468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8E033C0F-454B-410A-B5E6-0003F51C7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02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61DE136-3D23-439E-BDAE-8DA9EAE90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440" y="3474720"/>
            <a:ext cx="8961120" cy="27432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93F050-DC37-4D39-BD4E-1703C003F539}"/>
              </a:ext>
            </a:extLst>
          </p:cNvPr>
          <p:cNvCxnSpPr/>
          <p:nvPr userDrawn="1"/>
        </p:nvCxnSpPr>
        <p:spPr>
          <a:xfrm>
            <a:off x="91440" y="3749040"/>
            <a:ext cx="8961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E286A60-EBC8-4D45-BB21-B8DBB7FF73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40" y="3840480"/>
            <a:ext cx="8959850" cy="2468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E9C41C2-4C12-4938-A1C5-30C9D9B41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6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028824-03A5-4A52-81AE-81B8741B67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077" y="548640"/>
            <a:ext cx="8959850" cy="5852160"/>
          </a:xfrm>
          <a:prstGeom prst="rect">
            <a:avLst/>
          </a:prstGeom>
        </p:spPr>
        <p:txBody>
          <a:bodyPr lIns="50935" rIns="50935"/>
          <a:lstStyle>
            <a:lvl1pPr marL="224726" indent="-224726" defTabSz="672619">
              <a:buFont typeface="Arial" panose="020B0604020202020204" pitchFamily="34" charset="0"/>
              <a:buChar char="•"/>
              <a:defRPr sz="1765"/>
            </a:lvl1pPr>
            <a:lvl2pPr marL="454135" indent="-227848">
              <a:buFont typeface="Arial" panose="020B0604020202020204" pitchFamily="34" charset="0"/>
              <a:buChar char="•"/>
              <a:defRPr sz="1588"/>
            </a:lvl2pPr>
            <a:lvl3pPr marL="672619" indent="-218484">
              <a:buFont typeface="Arial" panose="020B0604020202020204" pitchFamily="34" charset="0"/>
              <a:buChar char="•"/>
              <a:defRPr sz="1412"/>
            </a:lvl3pPr>
            <a:lvl4pPr marL="898905" indent="-226287">
              <a:buFont typeface="Arial" panose="020B0604020202020204" pitchFamily="34" charset="0"/>
              <a:buChar char="•"/>
              <a:defRPr sz="1147"/>
            </a:lvl4pPr>
            <a:lvl5pPr marL="1125193" indent="-226287">
              <a:buFont typeface="Arial" panose="020B0604020202020204" pitchFamily="34" charset="0"/>
              <a:buChar char="•"/>
              <a:defRPr sz="114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884F9F-9EAF-465A-90A0-D82CD8A3D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B062DD-FECA-4738-91B3-1CFD41BFCB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61D0C-6C2A-4DAF-BA72-A09399144CA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059"/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48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+ Subtitle (verticle spl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F31C7A-F66E-4AE5-84CB-6A57F92D80C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6581" y="914400"/>
            <a:ext cx="4457700" cy="53035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1F482-CD4A-47C0-8444-79D5AA88C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tx1"/>
          </a:solidFill>
        </p:spPr>
        <p:txBody>
          <a:bodyPr tIns="9144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7586E2-EADC-4D26-A2A2-B067C83DACC1}"/>
              </a:ext>
            </a:extLst>
          </p:cNvPr>
          <p:cNvCxnSpPr/>
          <p:nvPr/>
        </p:nvCxnSpPr>
        <p:spPr>
          <a:xfrm>
            <a:off x="76581" y="6309360"/>
            <a:ext cx="89908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D54A13-0EE3-4BAA-BFA5-EDDF026174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8C9425-F55B-4C16-B296-66F71E2D52B1}"/>
              </a:ext>
            </a:extLst>
          </p:cNvPr>
          <p:cNvCxnSpPr/>
          <p:nvPr/>
        </p:nvCxnSpPr>
        <p:spPr>
          <a:xfrm>
            <a:off x="75438" y="822960"/>
            <a:ext cx="4457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1EFCC-448F-4F92-BAAE-0C870ECBA0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010" y="548640"/>
            <a:ext cx="4457700" cy="27432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8C0473-D96D-4071-97AC-CDFEB656BC3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08576" y="914400"/>
            <a:ext cx="4457700" cy="53035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/>
              <a:t>Second level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/>
              <a:t>Third level</a:t>
            </a:r>
          </a:p>
          <a:p>
            <a:pPr lvl="3">
              <a:lnSpc>
                <a:spcPct val="100000"/>
              </a:lnSpc>
              <a:spcBef>
                <a:spcPts val="0"/>
              </a:spcBef>
            </a:pPr>
            <a:r>
              <a:rPr lang="en-US"/>
              <a:t>Fourth level</a:t>
            </a:r>
          </a:p>
          <a:p>
            <a:pPr lvl="4">
              <a:lnSpc>
                <a:spcPct val="100000"/>
              </a:lnSpc>
              <a:spcBef>
                <a:spcPts val="0"/>
              </a:spcBef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8340C71-3946-4B10-B4DB-0D3D9F9F61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08576" y="548640"/>
            <a:ext cx="4457700" cy="27432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F0DB68-52CB-4838-A987-DB9CB2DAAFCC}"/>
              </a:ext>
            </a:extLst>
          </p:cNvPr>
          <p:cNvCxnSpPr/>
          <p:nvPr/>
        </p:nvCxnSpPr>
        <p:spPr>
          <a:xfrm>
            <a:off x="4608576" y="822960"/>
            <a:ext cx="4457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4E6A714-01FD-4B96-82A2-55CDB75C8F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4FB826-CD85-47C8-BD6F-AB8F7E9186E2}"/>
              </a:ext>
            </a:extLst>
          </p:cNvPr>
          <p:cNvCxnSpPr/>
          <p:nvPr/>
        </p:nvCxnSpPr>
        <p:spPr>
          <a:xfrm>
            <a:off x="76581" y="6309360"/>
            <a:ext cx="899083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F16D10-985A-43BA-8233-DC46F1C8AD7D}"/>
              </a:ext>
            </a:extLst>
          </p:cNvPr>
          <p:cNvCxnSpPr/>
          <p:nvPr/>
        </p:nvCxnSpPr>
        <p:spPr>
          <a:xfrm>
            <a:off x="75438" y="822960"/>
            <a:ext cx="4457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134A0EF-1EE3-4589-A891-41B1F6DEE4F4}"/>
              </a:ext>
            </a:extLst>
          </p:cNvPr>
          <p:cNvCxnSpPr/>
          <p:nvPr/>
        </p:nvCxnSpPr>
        <p:spPr>
          <a:xfrm>
            <a:off x="4608576" y="822960"/>
            <a:ext cx="4457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660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D9F1-5289-4200-97DF-FD4E1955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38FDB7-2CB5-46D8-8488-0AF6348B09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97E4E0-3B59-4C0B-AF69-0612FFDC6B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5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981F-02F4-43BA-83B0-FBA39AB6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0F384-0720-473A-AB6B-3DDF7BB04F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D2BA6DB-B092-4760-A2E4-D09C443942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075" y="548640"/>
            <a:ext cx="8959850" cy="57607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DD0026D-32C7-48EB-BED7-B682E84ECF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291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CBFF09-D9F2-4C20-A235-4956F94550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" y="548640"/>
            <a:ext cx="8961120" cy="27432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933BD1-C75F-4A8A-A44F-6FF3B18FE026}"/>
              </a:ext>
            </a:extLst>
          </p:cNvPr>
          <p:cNvCxnSpPr/>
          <p:nvPr/>
        </p:nvCxnSpPr>
        <p:spPr>
          <a:xfrm>
            <a:off x="91440" y="822960"/>
            <a:ext cx="8961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009981F-02F4-43BA-83B0-FBA39AB6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0F384-0720-473A-AB6B-3DDF7BB04F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D2BA6DB-B092-4760-A2E4-D09C443942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075" y="914400"/>
            <a:ext cx="8959850" cy="53949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2CAE4BA-F088-43F5-905C-6681412F43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473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981F-02F4-43BA-83B0-FBA39AB6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0F384-0720-473A-AB6B-3DDF7BB04F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D2BA6DB-B092-4760-A2E4-D09C443942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075" y="548640"/>
            <a:ext cx="4434840" cy="57607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970AE8F0-2617-4C93-96C1-1666F48636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7720" y="548640"/>
            <a:ext cx="4434840" cy="57607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5BCA371-79A1-4F74-B77E-68E6E9568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91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 spli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CBFF09-D9F2-4C20-A235-4956F94550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" y="548640"/>
            <a:ext cx="4434840" cy="274320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933BD1-C75F-4A8A-A44F-6FF3B18FE026}"/>
              </a:ext>
            </a:extLst>
          </p:cNvPr>
          <p:cNvCxnSpPr/>
          <p:nvPr/>
        </p:nvCxnSpPr>
        <p:spPr>
          <a:xfrm>
            <a:off x="91440" y="822960"/>
            <a:ext cx="4434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009981F-02F4-43BA-83B0-FBA39AB64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0F384-0720-473A-AB6B-3DDF7BB04F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D2BA6DB-B092-4760-A2E4-D09C443942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075" y="914400"/>
            <a:ext cx="4434840" cy="53949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F92B611A-BD9F-4228-9CDC-55ABB1AFBE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17720" y="914400"/>
            <a:ext cx="4434840" cy="53949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8969D7C-9F5A-443F-9A37-9164362DF5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7720" y="548640"/>
            <a:ext cx="4434840" cy="274320"/>
          </a:xfrm>
          <a:prstGeom prst="rect">
            <a:avLst/>
          </a:prstGeom>
        </p:spPr>
        <p:txBody>
          <a:bodyPr lIns="0" t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01B2E1-D26F-43F1-B259-0D62979CFEDF}"/>
              </a:ext>
            </a:extLst>
          </p:cNvPr>
          <p:cNvCxnSpPr/>
          <p:nvPr userDrawn="1"/>
        </p:nvCxnSpPr>
        <p:spPr>
          <a:xfrm>
            <a:off x="4617720" y="822960"/>
            <a:ext cx="44348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CE04538-A62B-4FDA-AE2A-0B4DB1292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4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981F-02F4-43BA-83B0-FBA39AB6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0F384-0720-473A-AB6B-3DDF7BB04F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D2BA6DB-B092-4760-A2E4-D09C443942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075" y="548640"/>
            <a:ext cx="8959850" cy="283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46865BC-41FA-411C-97D1-8233D48890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440" y="3474720"/>
            <a:ext cx="8959850" cy="283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3ADC8887-8617-4860-8BB5-8E49B81354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9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 split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2CBFF09-D9F2-4C20-A235-4956F94550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" y="548640"/>
            <a:ext cx="8961120" cy="27432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933BD1-C75F-4A8A-A44F-6FF3B18FE026}"/>
              </a:ext>
            </a:extLst>
          </p:cNvPr>
          <p:cNvCxnSpPr/>
          <p:nvPr/>
        </p:nvCxnSpPr>
        <p:spPr>
          <a:xfrm>
            <a:off x="91440" y="822960"/>
            <a:ext cx="8961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009981F-02F4-43BA-83B0-FBA39AB6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0F384-0720-473A-AB6B-3DDF7BB04F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D2BA6DB-B092-4760-A2E4-D09C443942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075" y="914400"/>
            <a:ext cx="8959850" cy="2468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861DE136-3D23-439E-BDAE-8DA9EAE90D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440" y="3474720"/>
            <a:ext cx="8961120" cy="274320"/>
          </a:xfrm>
          <a:prstGeom prst="rect">
            <a:avLst/>
          </a:prstGeom>
        </p:spPr>
        <p:txBody>
          <a:bodyPr lIns="0" rIns="0" anchor="t" anchorCtr="0"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193F050-DC37-4D39-BD4E-1703C003F539}"/>
              </a:ext>
            </a:extLst>
          </p:cNvPr>
          <p:cNvCxnSpPr/>
          <p:nvPr userDrawn="1"/>
        </p:nvCxnSpPr>
        <p:spPr>
          <a:xfrm>
            <a:off x="91440" y="3749040"/>
            <a:ext cx="8961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9E286A60-EBC8-4D45-BB21-B8DBB7FF73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440" y="3840480"/>
            <a:ext cx="8959850" cy="246888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E9C41C2-4C12-4938-A1C5-30C9D9B41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8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9981F-02F4-43BA-83B0-FBA39AB64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50F384-0720-473A-AB6B-3DDF7BB04F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7D2BA6DB-B092-4760-A2E4-D09C4439423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075" y="548640"/>
            <a:ext cx="4434840" cy="283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46865BC-41FA-411C-97D1-8233D48890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440" y="3474720"/>
            <a:ext cx="4434840" cy="283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340CE57-D9AE-494D-9D1C-CAAAF63F01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7720" y="548640"/>
            <a:ext cx="4434840" cy="283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CA843392-B993-4521-82B0-BBF89E2BC8C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17720" y="3474720"/>
            <a:ext cx="4434840" cy="283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E8E91BF-37BB-4298-8FA2-D0CDB4946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54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54CB02A-0D17-4E1C-A904-B4FD12669908}"/>
              </a:ext>
            </a:extLst>
          </p:cNvPr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CF98DA-74CD-4748-927A-611CEEC0A1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0800"/>
            <a:ext cx="832863" cy="4572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431367-555D-4C42-A8C0-76000CF2F241}"/>
              </a:ext>
            </a:extLst>
          </p:cNvPr>
          <p:cNvCxnSpPr/>
          <p:nvPr/>
        </p:nvCxnSpPr>
        <p:spPr>
          <a:xfrm>
            <a:off x="91440" y="6400800"/>
            <a:ext cx="8961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43FCA8-D006-4F65-96C6-3A6EA058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0" rIns="9144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75F52-7926-4331-B25B-6F0EDA11DB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" y="548640"/>
            <a:ext cx="8961120" cy="57607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41211-C9E0-4D6A-B5BC-ABD9442A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22960" y="6400800"/>
            <a:ext cx="7772400" cy="457200"/>
          </a:xfrm>
          <a:prstGeom prst="rect">
            <a:avLst/>
          </a:prstGeom>
        </p:spPr>
        <p:txBody>
          <a:bodyPr vert="horz" lIns="45720" tIns="45720" rIns="45720" bIns="45720" rtlCol="0" anchor="t" anchorCtr="0"/>
          <a:lstStyle>
            <a:lvl1pPr algn="l">
              <a:defRPr sz="800" i="1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5CDAE2-BCC4-4332-8A9E-E75235DF4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5360" y="6400800"/>
            <a:ext cx="548640" cy="457200"/>
          </a:xfrm>
          <a:prstGeom prst="rect">
            <a:avLst/>
          </a:prstGeom>
        </p:spPr>
        <p:txBody>
          <a:bodyPr vert="horz" lIns="91440" tIns="91440" rIns="91440" bIns="91440" rtlCol="0" anchor="b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08774FB-46D2-42F3-858D-A8FA9483E83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37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2" r:id="rId2"/>
    <p:sldLayoutId id="2147483693" r:id="rId3"/>
    <p:sldLayoutId id="2147483663" r:id="rId4"/>
    <p:sldLayoutId id="2147483695" r:id="rId5"/>
    <p:sldLayoutId id="2147483694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3" r:id="rId12"/>
    <p:sldLayoutId id="2147483704" r:id="rId1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68421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383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17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0EED15-B4C0-4879-A860-A07EA3027B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December 4, 2019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2B808A-D5B7-4BDF-AD5C-3C38E50E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Bruin TERO Presentation</a:t>
            </a:r>
          </a:p>
        </p:txBody>
      </p:sp>
    </p:spTree>
    <p:extLst>
      <p:ext uri="{BB962C8B-B14F-4D97-AF65-F5344CB8AC3E}">
        <p14:creationId xmlns:p14="http://schemas.microsoft.com/office/powerpoint/2010/main" val="4167674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30573F-B4F5-4FF2-A2A9-1681F325B1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3" r="2587"/>
          <a:stretch/>
        </p:blipFill>
        <p:spPr>
          <a:xfrm>
            <a:off x="75009" y="1543050"/>
            <a:ext cx="4457701" cy="3977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68C05B-3C68-497E-AA7C-31E153610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Overview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FD169-00B8-4B65-9501-2F3D6B8A8FC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13232" y="5657850"/>
            <a:ext cx="8003286" cy="2743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8610EF-A923-4D2A-9099-A34A9FDB89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Asset Map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15E85A-2382-4D56-9DBA-0A5111F0BAFC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>
            <a:normAutofit/>
          </a:bodyPr>
          <a:lstStyle/>
          <a:p>
            <a:r>
              <a:rPr lang="en-US" dirty="0"/>
              <a:t>Bruin is an independent exploration and production company backed by affiliates of ArcLight Capital</a:t>
            </a:r>
          </a:p>
          <a:p>
            <a:r>
              <a:rPr lang="en-US" dirty="0"/>
              <a:t>Bruin is focused on operating and developing oil &amp; gas properties in the core of the Bakken and Three Forks formations in the Williston Basin in North Dakota</a:t>
            </a:r>
          </a:p>
          <a:p>
            <a:endParaRPr lang="en-US" dirty="0"/>
          </a:p>
          <a:p>
            <a:r>
              <a:rPr lang="en-US" dirty="0"/>
              <a:t>Key Metrics:</a:t>
            </a:r>
          </a:p>
          <a:p>
            <a:pPr lvl="1"/>
            <a:r>
              <a:rPr lang="en-US" dirty="0"/>
              <a:t>99% operated, 99% HBP</a:t>
            </a:r>
          </a:p>
          <a:p>
            <a:pPr lvl="1"/>
            <a:r>
              <a:rPr lang="en-US" dirty="0"/>
              <a:t>Net acres: 156,999 (80% WI / 66% NRI)</a:t>
            </a:r>
          </a:p>
          <a:p>
            <a:pPr lvl="1"/>
            <a:r>
              <a:rPr lang="en-US" dirty="0"/>
              <a:t>Gross operated producing wells: 438</a:t>
            </a:r>
          </a:p>
          <a:p>
            <a:pPr lvl="1"/>
            <a:r>
              <a:rPr lang="en-US" dirty="0"/>
              <a:t>3Q19 net sales: 35.5 </a:t>
            </a:r>
            <a:r>
              <a:rPr lang="en-US" dirty="0" err="1"/>
              <a:t>mboe</a:t>
            </a:r>
            <a:r>
              <a:rPr lang="en-US" dirty="0"/>
              <a:t>/d (81% oil)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9D2397F-8A9A-4A99-A660-F74D58C7E9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7CEA86-7662-4107-9CC9-DEC2CC954C5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08774FB-46D2-42F3-858D-A8FA9483E839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0F7EDB-39AB-4BB5-899F-61B4F436AF33}"/>
              </a:ext>
            </a:extLst>
          </p:cNvPr>
          <p:cNvSpPr txBox="1"/>
          <p:nvPr/>
        </p:nvSpPr>
        <p:spPr>
          <a:xfrm>
            <a:off x="70247" y="4070983"/>
            <a:ext cx="1207008" cy="102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>
              <a:tabLst>
                <a:tab pos="128588" algn="l"/>
              </a:tabLst>
            </a:pPr>
            <a:r>
              <a:rPr lang="en-US" sz="525" b="1" dirty="0">
                <a:sym typeface="Wingdings" panose="05000000000000000000" pitchFamily="2" charset="2"/>
              </a:rPr>
              <a:t>	</a:t>
            </a:r>
            <a:r>
              <a:rPr lang="en-US" sz="525" b="1" dirty="0"/>
              <a:t>Bruin Operated Unit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B7E58-26F5-45FD-B46E-8E31102784B9}"/>
              </a:ext>
            </a:extLst>
          </p:cNvPr>
          <p:cNvSpPr/>
          <p:nvPr/>
        </p:nvSpPr>
        <p:spPr>
          <a:xfrm>
            <a:off x="103585" y="4092058"/>
            <a:ext cx="35719" cy="60722"/>
          </a:xfrm>
          <a:prstGeom prst="rect">
            <a:avLst/>
          </a:prstGeom>
          <a:solidFill>
            <a:srgbClr val="A6A5EE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49419F-D60C-4C00-8064-5E1F53D6D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0" y="4177365"/>
            <a:ext cx="1200150" cy="13433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D7D18030-98DC-4CDF-BFEF-AC3DB85FDAA6}"/>
              </a:ext>
            </a:extLst>
          </p:cNvPr>
          <p:cNvSpPr/>
          <p:nvPr/>
        </p:nvSpPr>
        <p:spPr>
          <a:xfrm>
            <a:off x="1047121" y="1847309"/>
            <a:ext cx="991859" cy="5715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B47DFF6-C42C-403A-BBBB-1DE3CE22059F}"/>
              </a:ext>
            </a:extLst>
          </p:cNvPr>
          <p:cNvSpPr/>
          <p:nvPr/>
        </p:nvSpPr>
        <p:spPr>
          <a:xfrm>
            <a:off x="2207419" y="2907507"/>
            <a:ext cx="1200150" cy="1237294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117E70-8DAA-4E68-92FA-882E551E9025}"/>
              </a:ext>
            </a:extLst>
          </p:cNvPr>
          <p:cNvSpPr/>
          <p:nvPr/>
        </p:nvSpPr>
        <p:spPr>
          <a:xfrm>
            <a:off x="2358000" y="4750599"/>
            <a:ext cx="991859" cy="57720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246204-D3A4-427D-8FA1-D73113D7C7B0}"/>
              </a:ext>
            </a:extLst>
          </p:cNvPr>
          <p:cNvSpPr txBox="1"/>
          <p:nvPr/>
        </p:nvSpPr>
        <p:spPr>
          <a:xfrm>
            <a:off x="817134" y="3253771"/>
            <a:ext cx="1371600" cy="53322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lIns="6858" tIns="6858" rIns="6858" bIns="6858" rtlCol="0">
            <a:spAutoFit/>
          </a:bodyPr>
          <a:lstStyle/>
          <a:p>
            <a:r>
              <a:rPr lang="en-US" sz="675" b="1" dirty="0"/>
              <a:t>Fort Berthold Indian Reservation</a:t>
            </a:r>
          </a:p>
          <a:p>
            <a:r>
              <a:rPr lang="en-US" sz="675" dirty="0"/>
              <a:t>99% operated, 100% HBP</a:t>
            </a:r>
          </a:p>
          <a:p>
            <a:r>
              <a:rPr lang="en-US" sz="675" dirty="0"/>
              <a:t>Net acres: 29,475 (74% WI / 61% NRI)</a:t>
            </a:r>
          </a:p>
          <a:p>
            <a:r>
              <a:rPr lang="en-US" sz="675" dirty="0"/>
              <a:t>Gross producing wells: 268</a:t>
            </a:r>
          </a:p>
          <a:p>
            <a:r>
              <a:rPr lang="en-US" sz="675" dirty="0"/>
              <a:t>3Q19 net sales: 28.4 </a:t>
            </a:r>
            <a:r>
              <a:rPr lang="en-US" sz="675" dirty="0" err="1"/>
              <a:t>mboe</a:t>
            </a:r>
            <a:r>
              <a:rPr lang="en-US" sz="675" dirty="0"/>
              <a:t>/d (79% oil)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5A566D-0F8D-4868-B78B-B50033C66068}"/>
              </a:ext>
            </a:extLst>
          </p:cNvPr>
          <p:cNvSpPr txBox="1"/>
          <p:nvPr/>
        </p:nvSpPr>
        <p:spPr>
          <a:xfrm>
            <a:off x="2059921" y="1860677"/>
            <a:ext cx="1371600" cy="53322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lIns="6858" tIns="6858" rIns="6858" bIns="6858" rtlCol="0">
            <a:spAutoFit/>
          </a:bodyPr>
          <a:lstStyle/>
          <a:p>
            <a:r>
              <a:rPr lang="en-US" sz="675" b="1" dirty="0"/>
              <a:t>Williams</a:t>
            </a:r>
          </a:p>
          <a:p>
            <a:r>
              <a:rPr lang="en-US" sz="675" dirty="0"/>
              <a:t>100% operated, 99% HBP</a:t>
            </a:r>
          </a:p>
          <a:p>
            <a:r>
              <a:rPr lang="en-US" sz="675" dirty="0"/>
              <a:t>Net acres: 68,489 (75% WI / 62% NRI)</a:t>
            </a:r>
          </a:p>
          <a:p>
            <a:r>
              <a:rPr lang="en-US" sz="675" dirty="0"/>
              <a:t>Gross producing wells: 109</a:t>
            </a:r>
          </a:p>
          <a:p>
            <a:r>
              <a:rPr lang="en-US" sz="675" dirty="0"/>
              <a:t>3Q19E net sales: 6.4 </a:t>
            </a:r>
            <a:r>
              <a:rPr lang="en-US" sz="675" dirty="0" err="1"/>
              <a:t>mboe</a:t>
            </a:r>
            <a:r>
              <a:rPr lang="en-US" sz="675" dirty="0"/>
              <a:t>/d (93% oil)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9DDA80-F102-4A58-913A-CA8EB5958012}"/>
              </a:ext>
            </a:extLst>
          </p:cNvPr>
          <p:cNvSpPr txBox="1"/>
          <p:nvPr/>
        </p:nvSpPr>
        <p:spPr>
          <a:xfrm>
            <a:off x="3161109" y="4250668"/>
            <a:ext cx="1371600" cy="533223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chemeClr val="tx1"/>
            </a:solidFill>
          </a:ln>
        </p:spPr>
        <p:txBody>
          <a:bodyPr wrap="square" lIns="6858" tIns="6858" rIns="6858" bIns="6858" rtlCol="0">
            <a:spAutoFit/>
          </a:bodyPr>
          <a:lstStyle/>
          <a:p>
            <a:r>
              <a:rPr lang="en-US" sz="675" b="1" dirty="0"/>
              <a:t>Russian Creek</a:t>
            </a:r>
          </a:p>
          <a:p>
            <a:r>
              <a:rPr lang="en-US" sz="675" dirty="0"/>
              <a:t>100% operated, 99% HBP</a:t>
            </a:r>
          </a:p>
          <a:p>
            <a:r>
              <a:rPr lang="en-US" sz="675" dirty="0"/>
              <a:t>Net acres: 59,035 (87% WI / 71% NRI)</a:t>
            </a:r>
          </a:p>
          <a:p>
            <a:r>
              <a:rPr lang="en-US" sz="675" dirty="0"/>
              <a:t>Gross producing wells: 61</a:t>
            </a:r>
          </a:p>
          <a:p>
            <a:r>
              <a:rPr lang="en-US" sz="675" dirty="0"/>
              <a:t>3Q19E net sales: 0.7 </a:t>
            </a:r>
            <a:r>
              <a:rPr lang="en-US" sz="675" dirty="0" err="1"/>
              <a:t>mboe</a:t>
            </a:r>
            <a:r>
              <a:rPr lang="en-US" sz="675" dirty="0"/>
              <a:t>/d (90% oil)</a:t>
            </a:r>
          </a:p>
        </p:txBody>
      </p:sp>
    </p:spTree>
    <p:extLst>
      <p:ext uri="{BB962C8B-B14F-4D97-AF65-F5344CB8AC3E}">
        <p14:creationId xmlns:p14="http://schemas.microsoft.com/office/powerpoint/2010/main" val="3154492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Company History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08774FB-46D2-42F3-858D-A8FA9483E839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5166" y="2913540"/>
            <a:ext cx="1964681" cy="3746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885" tIns="44943" rIns="89885" bIns="44943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47" b="1" dirty="0">
                <a:solidFill>
                  <a:schemeClr val="bg1"/>
                </a:solidFill>
              </a:rPr>
              <a:t>2015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6840" y="2910497"/>
            <a:ext cx="1407398" cy="3746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885" tIns="44943" rIns="89885" bIns="44943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47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8" name="Rectangle 7"/>
          <p:cNvSpPr/>
          <p:nvPr/>
        </p:nvSpPr>
        <p:spPr>
          <a:xfrm>
            <a:off x="3119529" y="2907343"/>
            <a:ext cx="1964681" cy="3746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885" tIns="44943" rIns="89885" bIns="44943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47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9" name="Rectangle 8"/>
          <p:cNvSpPr/>
          <p:nvPr/>
        </p:nvSpPr>
        <p:spPr>
          <a:xfrm>
            <a:off x="5117254" y="2916721"/>
            <a:ext cx="1964681" cy="37465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885" tIns="44943" rIns="89885" bIns="44943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47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10" name="TextBox 9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128464" y="1049951"/>
            <a:ext cx="1325925" cy="1275105"/>
          </a:xfrm>
          <a:prstGeom prst="rect">
            <a:avLst/>
          </a:prstGeom>
          <a:noFill/>
          <a:ln>
            <a:noFill/>
          </a:ln>
        </p:spPr>
        <p:txBody>
          <a:bodyPr vert="horz" wrap="square" lIns="62921" tIns="62921" rIns="62921" bIns="62921" rtlCol="0" anchor="t">
            <a:noAutofit/>
          </a:bodyPr>
          <a:lstStyle/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Bruin acquired operated properties from Lime Rock Resources for $32mm effective </a:t>
            </a:r>
            <a:r>
              <a:rPr lang="en-US" sz="1059" b="1" dirty="0">
                <a:solidFill>
                  <a:schemeClr val="dk2"/>
                </a:solidFill>
                <a:cs typeface="Arial" panose="020B0604020202020204" pitchFamily="34" charset="0"/>
              </a:rPr>
              <a:t>August 1, 2016 </a:t>
            </a:r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in Dunn County and Billings County, North Dakota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454388" y="1815882"/>
            <a:ext cx="216137" cy="1113610"/>
            <a:chOff x="5381720" y="3081497"/>
            <a:chExt cx="244955" cy="1113610"/>
          </a:xfrm>
        </p:grpSpPr>
        <p:sp>
          <p:nvSpPr>
            <p:cNvPr id="12" name="Freeform 11"/>
            <p:cNvSpPr>
              <a:spLocks/>
            </p:cNvSpPr>
            <p:nvPr/>
          </p:nvSpPr>
          <p:spPr>
            <a:xfrm>
              <a:off x="5381720" y="3081497"/>
              <a:ext cx="193000" cy="1041400"/>
            </a:xfrm>
            <a:custGeom>
              <a:avLst/>
              <a:gdLst>
                <a:gd name="connsiteX0" fmla="*/ 177800 w 177800"/>
                <a:gd name="connsiteY0" fmla="*/ 1041400 h 1041400"/>
                <a:gd name="connsiteX1" fmla="*/ 177800 w 177800"/>
                <a:gd name="connsiteY1" fmla="*/ 0 h 1041400"/>
                <a:gd name="connsiteX2" fmla="*/ 0 w 177800"/>
                <a:gd name="connsiteY2" fmla="*/ 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1041400">
                  <a:moveTo>
                    <a:pt x="177800" y="1041400"/>
                  </a:moveTo>
                  <a:lnTo>
                    <a:pt x="177800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ACA6A2"/>
              </a:solidFill>
              <a:tailEnd type="oval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526091" y="4094523"/>
              <a:ext cx="100584" cy="1005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en-US" sz="1147" dirty="0">
                <a:solidFill>
                  <a:schemeClr val="tx2"/>
                </a:solidFill>
              </a:endParaRPr>
            </a:p>
          </p:txBody>
        </p:sp>
      </p:grpSp>
      <p:sp>
        <p:nvSpPr>
          <p:cNvPr id="14" name="TextBox 1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90741" y="3839645"/>
            <a:ext cx="1296098" cy="684863"/>
          </a:xfrm>
          <a:prstGeom prst="rect">
            <a:avLst/>
          </a:prstGeom>
          <a:noFill/>
          <a:ln>
            <a:noFill/>
          </a:ln>
        </p:spPr>
        <p:txBody>
          <a:bodyPr vert="horz" wrap="square" lIns="62921" tIns="62921" rIns="62921" bIns="62921" rtlCol="0" anchor="t">
            <a:noAutofit/>
          </a:bodyPr>
          <a:lstStyle/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Bruin E&amp;P Partners, LLC was formed on </a:t>
            </a:r>
            <a:r>
              <a:rPr lang="en-US" sz="1059" b="1" dirty="0">
                <a:solidFill>
                  <a:schemeClr val="dk2"/>
                </a:solidFill>
                <a:cs typeface="Arial" panose="020B0604020202020204" pitchFamily="34" charset="0"/>
              </a:rPr>
              <a:t>July 29, 2015 </a:t>
            </a:r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with $125mm of backing from ArcLight (Fund VI). Management team composed of key members from Ursa Resources II</a:t>
            </a:r>
          </a:p>
        </p:txBody>
      </p:sp>
      <p:sp>
        <p:nvSpPr>
          <p:cNvPr id="15" name="Freeform 14"/>
          <p:cNvSpPr>
            <a:spLocks/>
          </p:cNvSpPr>
          <p:nvPr/>
        </p:nvSpPr>
        <p:spPr>
          <a:xfrm flipV="1">
            <a:off x="1692336" y="3347125"/>
            <a:ext cx="170295" cy="626805"/>
          </a:xfrm>
          <a:custGeom>
            <a:avLst/>
            <a:gdLst>
              <a:gd name="connsiteX0" fmla="*/ 177800 w 177800"/>
              <a:gd name="connsiteY0" fmla="*/ 1041400 h 1041400"/>
              <a:gd name="connsiteX1" fmla="*/ 177800 w 177800"/>
              <a:gd name="connsiteY1" fmla="*/ 0 h 1041400"/>
              <a:gd name="connsiteX2" fmla="*/ 0 w 1778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041400">
                <a:moveTo>
                  <a:pt x="177800" y="1041400"/>
                </a:moveTo>
                <a:lnTo>
                  <a:pt x="1778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ACA6A2"/>
            </a:solidFill>
            <a:tailEnd type="oval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885" tIns="44943" rIns="89885" bIns="44943" rtlCol="0" anchor="ctr"/>
          <a:lstStyle/>
          <a:p>
            <a:pPr algn="ctr"/>
            <a:endParaRPr lang="en-US" sz="1588" dirty="0"/>
          </a:p>
        </p:txBody>
      </p:sp>
      <p:sp>
        <p:nvSpPr>
          <p:cNvPr id="16" name="Oval 15"/>
          <p:cNvSpPr/>
          <p:nvPr/>
        </p:nvSpPr>
        <p:spPr>
          <a:xfrm>
            <a:off x="1828120" y="3253282"/>
            <a:ext cx="88751" cy="10058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147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2052654" y="4262918"/>
            <a:ext cx="1360461" cy="246238"/>
          </a:xfrm>
          <a:prstGeom prst="rect">
            <a:avLst/>
          </a:prstGeom>
          <a:noFill/>
          <a:ln>
            <a:noFill/>
          </a:ln>
        </p:spPr>
        <p:txBody>
          <a:bodyPr vert="horz" wrap="square" lIns="62921" tIns="62921" rIns="62921" bIns="62921" rtlCol="0" anchor="t">
            <a:noAutofit/>
          </a:bodyPr>
          <a:lstStyle/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Bruin next acquired non-operated properties from Enerplus Resources </a:t>
            </a:r>
          </a:p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(USA corporation) for $292mm effective </a:t>
            </a:r>
            <a:r>
              <a:rPr lang="en-US" sz="1059" b="1" dirty="0">
                <a:solidFill>
                  <a:schemeClr val="dk2"/>
                </a:solidFill>
                <a:cs typeface="Arial" panose="020B0604020202020204" pitchFamily="34" charset="0"/>
              </a:rPr>
              <a:t>November 1, 2016 </a:t>
            </a:r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in Dunn County, McKenzie County and Mountrail County, North Dakota</a:t>
            </a:r>
          </a:p>
        </p:txBody>
      </p:sp>
      <p:sp>
        <p:nvSpPr>
          <p:cNvPr id="18" name="Freeform 17"/>
          <p:cNvSpPr>
            <a:spLocks/>
          </p:cNvSpPr>
          <p:nvPr/>
        </p:nvSpPr>
        <p:spPr>
          <a:xfrm flipV="1">
            <a:off x="2506272" y="3281248"/>
            <a:ext cx="170295" cy="626805"/>
          </a:xfrm>
          <a:custGeom>
            <a:avLst/>
            <a:gdLst>
              <a:gd name="connsiteX0" fmla="*/ 177800 w 177800"/>
              <a:gd name="connsiteY0" fmla="*/ 1041400 h 1041400"/>
              <a:gd name="connsiteX1" fmla="*/ 177800 w 177800"/>
              <a:gd name="connsiteY1" fmla="*/ 0 h 1041400"/>
              <a:gd name="connsiteX2" fmla="*/ 0 w 1778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041400">
                <a:moveTo>
                  <a:pt x="177800" y="1041400"/>
                </a:moveTo>
                <a:lnTo>
                  <a:pt x="1778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ACA6A2"/>
            </a:solidFill>
            <a:tailEnd type="oval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885" tIns="44943" rIns="89885" bIns="44943" rtlCol="0" anchor="ctr"/>
          <a:lstStyle/>
          <a:p>
            <a:pPr algn="ctr"/>
            <a:endParaRPr lang="en-US" sz="1588" dirty="0"/>
          </a:p>
        </p:txBody>
      </p:sp>
      <p:sp>
        <p:nvSpPr>
          <p:cNvPr id="19" name="Oval 18"/>
          <p:cNvSpPr/>
          <p:nvPr/>
        </p:nvSpPr>
        <p:spPr>
          <a:xfrm>
            <a:off x="3324364" y="3276505"/>
            <a:ext cx="88751" cy="10058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147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063916" y="1467925"/>
            <a:ext cx="1551875" cy="684863"/>
          </a:xfrm>
          <a:prstGeom prst="rect">
            <a:avLst/>
          </a:prstGeom>
          <a:noFill/>
          <a:ln>
            <a:noFill/>
          </a:ln>
        </p:spPr>
        <p:txBody>
          <a:bodyPr vert="horz" wrap="square" lIns="62921" tIns="62921" rIns="62921" bIns="62921" rtlCol="0" anchor="t">
            <a:noAutofit/>
          </a:bodyPr>
          <a:lstStyle/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Bruin acquired 103,700 acres of operated properties from Halcón Energy Properties, Inc. and certain of Halcón’s affiliates effective </a:t>
            </a:r>
            <a:r>
              <a:rPr lang="en-US" sz="1059" b="1" dirty="0">
                <a:solidFill>
                  <a:schemeClr val="dk2"/>
                </a:solidFill>
                <a:cs typeface="Arial" panose="020B0604020202020204" pitchFamily="34" charset="0"/>
              </a:rPr>
              <a:t>June 1, 2017 </a:t>
            </a:r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for $1.4 billion. </a:t>
            </a:r>
            <a:endParaRPr lang="en-US" sz="1059" b="1" dirty="0">
              <a:solidFill>
                <a:schemeClr val="dk2"/>
              </a:solidFill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 flipH="1">
            <a:off x="3820335" y="1815882"/>
            <a:ext cx="200958" cy="1113610"/>
            <a:chOff x="5381720" y="3081497"/>
            <a:chExt cx="244955" cy="1113610"/>
          </a:xfrm>
        </p:grpSpPr>
        <p:sp>
          <p:nvSpPr>
            <p:cNvPr id="22" name="Freeform 21"/>
            <p:cNvSpPr>
              <a:spLocks/>
            </p:cNvSpPr>
            <p:nvPr/>
          </p:nvSpPr>
          <p:spPr>
            <a:xfrm>
              <a:off x="5381720" y="3081497"/>
              <a:ext cx="193000" cy="1041400"/>
            </a:xfrm>
            <a:custGeom>
              <a:avLst/>
              <a:gdLst>
                <a:gd name="connsiteX0" fmla="*/ 177800 w 177800"/>
                <a:gd name="connsiteY0" fmla="*/ 1041400 h 1041400"/>
                <a:gd name="connsiteX1" fmla="*/ 177800 w 177800"/>
                <a:gd name="connsiteY1" fmla="*/ 0 h 1041400"/>
                <a:gd name="connsiteX2" fmla="*/ 0 w 177800"/>
                <a:gd name="connsiteY2" fmla="*/ 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1041400">
                  <a:moveTo>
                    <a:pt x="177800" y="1041400"/>
                  </a:moveTo>
                  <a:lnTo>
                    <a:pt x="177800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ACA6A2"/>
              </a:solidFill>
              <a:tailEnd type="oval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588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5526091" y="4094523"/>
              <a:ext cx="100584" cy="1005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0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0000"/>
                </a:lnSpc>
              </a:pPr>
              <a:endParaRPr lang="en-US" sz="1147" dirty="0">
                <a:solidFill>
                  <a:schemeClr val="tx2"/>
                </a:solidFill>
              </a:endParaRPr>
            </a:p>
          </p:txBody>
        </p:sp>
      </p:grpSp>
      <p:sp>
        <p:nvSpPr>
          <p:cNvPr id="24" name="TextBox 23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6907700" y="4316648"/>
            <a:ext cx="881982" cy="741913"/>
          </a:xfrm>
          <a:prstGeom prst="rect">
            <a:avLst/>
          </a:prstGeom>
          <a:noFill/>
          <a:ln>
            <a:noFill/>
          </a:ln>
        </p:spPr>
        <p:txBody>
          <a:bodyPr vert="horz" wrap="square" lIns="62921" tIns="62921" rIns="62921" bIns="62921" rtlCol="0" anchor="t">
            <a:noAutofit/>
          </a:bodyPr>
          <a:lstStyle/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First Bruin operated drilled and completed wells come online in </a:t>
            </a:r>
            <a:r>
              <a:rPr lang="en-US" sz="1059" b="1" dirty="0">
                <a:solidFill>
                  <a:schemeClr val="dk2"/>
                </a:solidFill>
                <a:cs typeface="Arial" panose="020B0604020202020204" pitchFamily="34" charset="0"/>
              </a:rPr>
              <a:t>June 2018</a:t>
            </a:r>
          </a:p>
        </p:txBody>
      </p:sp>
      <p:sp>
        <p:nvSpPr>
          <p:cNvPr id="25" name="Freeform 24"/>
          <p:cNvSpPr>
            <a:spLocks/>
          </p:cNvSpPr>
          <p:nvPr/>
        </p:nvSpPr>
        <p:spPr>
          <a:xfrm flipH="1" flipV="1">
            <a:off x="6698148" y="3274895"/>
            <a:ext cx="273531" cy="626809"/>
          </a:xfrm>
          <a:custGeom>
            <a:avLst/>
            <a:gdLst>
              <a:gd name="connsiteX0" fmla="*/ 177800 w 177800"/>
              <a:gd name="connsiteY0" fmla="*/ 1041400 h 1041400"/>
              <a:gd name="connsiteX1" fmla="*/ 177800 w 177800"/>
              <a:gd name="connsiteY1" fmla="*/ 0 h 1041400"/>
              <a:gd name="connsiteX2" fmla="*/ 0 w 1778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041400">
                <a:moveTo>
                  <a:pt x="177800" y="1041400"/>
                </a:moveTo>
                <a:lnTo>
                  <a:pt x="1778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ACA6A2"/>
            </a:solidFill>
            <a:tailEnd type="oval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885" tIns="44943" rIns="89885" bIns="44943" rtlCol="0" anchor="ctr"/>
          <a:lstStyle/>
          <a:p>
            <a:pPr algn="ctr"/>
            <a:endParaRPr lang="en-US" sz="1588" dirty="0"/>
          </a:p>
        </p:txBody>
      </p:sp>
      <p:sp>
        <p:nvSpPr>
          <p:cNvPr id="26" name="Oval 25"/>
          <p:cNvSpPr/>
          <p:nvPr/>
        </p:nvSpPr>
        <p:spPr>
          <a:xfrm>
            <a:off x="6552011" y="3276505"/>
            <a:ext cx="88751" cy="10058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147" dirty="0">
              <a:solidFill>
                <a:schemeClr val="tx2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>
          <a:xfrm flipH="1" flipV="1">
            <a:off x="3568572" y="3353864"/>
            <a:ext cx="251763" cy="626804"/>
          </a:xfrm>
          <a:custGeom>
            <a:avLst/>
            <a:gdLst>
              <a:gd name="connsiteX0" fmla="*/ 177800 w 177800"/>
              <a:gd name="connsiteY0" fmla="*/ 1041400 h 1041400"/>
              <a:gd name="connsiteX1" fmla="*/ 177800 w 177800"/>
              <a:gd name="connsiteY1" fmla="*/ 0 h 1041400"/>
              <a:gd name="connsiteX2" fmla="*/ 0 w 1778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041400">
                <a:moveTo>
                  <a:pt x="177800" y="1041400"/>
                </a:moveTo>
                <a:lnTo>
                  <a:pt x="1778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ACA6A2"/>
            </a:solidFill>
            <a:tailEnd type="oval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885" tIns="44943" rIns="89885" bIns="44943" rtlCol="0" anchor="ctr"/>
          <a:lstStyle/>
          <a:p>
            <a:pPr algn="ctr"/>
            <a:endParaRPr lang="en-US" sz="1588" dirty="0"/>
          </a:p>
        </p:txBody>
      </p:sp>
      <p:sp>
        <p:nvSpPr>
          <p:cNvPr id="28" name="Oval 27"/>
          <p:cNvSpPr/>
          <p:nvPr/>
        </p:nvSpPr>
        <p:spPr>
          <a:xfrm>
            <a:off x="3471951" y="3224603"/>
            <a:ext cx="88751" cy="100584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147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820335" y="4604416"/>
            <a:ext cx="1582175" cy="847030"/>
          </a:xfrm>
          <a:prstGeom prst="rect">
            <a:avLst/>
          </a:prstGeom>
          <a:noFill/>
          <a:ln>
            <a:noFill/>
          </a:ln>
        </p:spPr>
        <p:txBody>
          <a:bodyPr vert="horz" wrap="square" lIns="62921" tIns="62921" rIns="62921" bIns="62921" rtlCol="0" anchor="t">
            <a:noAutofit/>
          </a:bodyPr>
          <a:lstStyle/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Commenced operations in the basin in </a:t>
            </a:r>
            <a:r>
              <a:rPr lang="en-US" sz="1059" b="1" dirty="0">
                <a:solidFill>
                  <a:schemeClr val="dk2"/>
                </a:solidFill>
                <a:cs typeface="Arial" panose="020B0604020202020204" pitchFamily="34" charset="0"/>
              </a:rPr>
              <a:t>January 2017</a:t>
            </a:r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. Built out field staff and opened field office. </a:t>
            </a:r>
          </a:p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Began optimizing production in Russian Creek field. Grew production by ~150 boe/d and held flat since</a:t>
            </a:r>
            <a:endParaRPr lang="en-US" sz="1059" b="1" dirty="0">
              <a:solidFill>
                <a:schemeClr val="dk2"/>
              </a:solidFill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14520" y="844364"/>
            <a:ext cx="1325925" cy="3049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Acquisition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42182" y="1172486"/>
            <a:ext cx="1421570" cy="1930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Acquisition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52654" y="3980667"/>
            <a:ext cx="1299799" cy="1884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Acquisition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336" y="4104902"/>
            <a:ext cx="601816" cy="3746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78783" y="3987352"/>
            <a:ext cx="610449" cy="4149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75037" y="3675354"/>
            <a:ext cx="1010239" cy="1902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Formation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7D5F932-7A69-49C1-B89E-F38386938C3E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03274" y="4524508"/>
            <a:ext cx="1079809" cy="1150763"/>
          </a:xfrm>
          <a:prstGeom prst="rect">
            <a:avLst/>
          </a:prstGeom>
          <a:noFill/>
          <a:ln>
            <a:noFill/>
          </a:ln>
        </p:spPr>
        <p:txBody>
          <a:bodyPr vert="horz" wrap="square" lIns="62921" tIns="62921" rIns="62921" bIns="62921" rtlCol="0" anchor="t">
            <a:noAutofit/>
          </a:bodyPr>
          <a:lstStyle/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Took over operations from Halcon and completed first wells in </a:t>
            </a:r>
            <a:r>
              <a:rPr lang="en-US" sz="1059" b="1" dirty="0">
                <a:solidFill>
                  <a:schemeClr val="dk2"/>
                </a:solidFill>
                <a:cs typeface="Arial" panose="020B0604020202020204" pitchFamily="34" charset="0"/>
              </a:rPr>
              <a:t>November 2017</a:t>
            </a:r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. Production meeting type curve. Running 1</a:t>
            </a:r>
            <a:b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</a:br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rig  </a:t>
            </a:r>
            <a:endParaRPr lang="en-US" sz="1059" b="1" dirty="0">
              <a:solidFill>
                <a:schemeClr val="dk2"/>
              </a:solidFill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BD211B-7107-448D-9C33-38FAA8EE4A4A}"/>
              </a:ext>
            </a:extLst>
          </p:cNvPr>
          <p:cNvSpPr txBox="1"/>
          <p:nvPr/>
        </p:nvSpPr>
        <p:spPr>
          <a:xfrm>
            <a:off x="5816165" y="3978850"/>
            <a:ext cx="729889" cy="5007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45" name="Freeform 24">
            <a:extLst>
              <a:ext uri="{FF2B5EF4-FFF2-40B4-BE49-F238E27FC236}">
                <a16:creationId xmlns:a16="http://schemas.microsoft.com/office/drawing/2014/main" id="{A894A293-E66E-4204-AA74-CCF11E2BF16C}"/>
              </a:ext>
            </a:extLst>
          </p:cNvPr>
          <p:cNvSpPr>
            <a:spLocks/>
          </p:cNvSpPr>
          <p:nvPr/>
        </p:nvSpPr>
        <p:spPr>
          <a:xfrm flipH="1" flipV="1">
            <a:off x="5518018" y="3253282"/>
            <a:ext cx="273531" cy="909058"/>
          </a:xfrm>
          <a:custGeom>
            <a:avLst/>
            <a:gdLst>
              <a:gd name="connsiteX0" fmla="*/ 177800 w 177800"/>
              <a:gd name="connsiteY0" fmla="*/ 1041400 h 1041400"/>
              <a:gd name="connsiteX1" fmla="*/ 177800 w 177800"/>
              <a:gd name="connsiteY1" fmla="*/ 0 h 1041400"/>
              <a:gd name="connsiteX2" fmla="*/ 0 w 1778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041400">
                <a:moveTo>
                  <a:pt x="177800" y="1041400"/>
                </a:moveTo>
                <a:lnTo>
                  <a:pt x="1778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ACA6A2"/>
            </a:solidFill>
            <a:tailEnd type="oval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885" tIns="44943" rIns="89885" bIns="44943" rtlCol="0" anchor="ctr"/>
          <a:lstStyle/>
          <a:p>
            <a:pPr algn="ctr"/>
            <a:endParaRPr lang="en-US" sz="1588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738BBCD-07EA-4EF2-A134-8A9322E32916}"/>
              </a:ext>
            </a:extLst>
          </p:cNvPr>
          <p:cNvSpPr/>
          <p:nvPr/>
        </p:nvSpPr>
        <p:spPr>
          <a:xfrm>
            <a:off x="5475391" y="3297954"/>
            <a:ext cx="88751" cy="950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147" dirty="0">
              <a:solidFill>
                <a:schemeClr val="tx2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A179EDF-57BE-4C1C-84F1-FBC55FDE02F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985937" y="2426151"/>
            <a:ext cx="1084541" cy="344909"/>
          </a:xfrm>
          <a:prstGeom prst="rect">
            <a:avLst/>
          </a:prstGeom>
          <a:noFill/>
          <a:ln>
            <a:noFill/>
          </a:ln>
        </p:spPr>
        <p:txBody>
          <a:bodyPr vert="horz" wrap="square" lIns="62921" tIns="62921" rIns="62921" bIns="62921" rtlCol="0" anchor="t">
            <a:noAutofit/>
          </a:bodyPr>
          <a:lstStyle/>
          <a:p>
            <a:endParaRPr lang="en-US" sz="1059" b="1" dirty="0">
              <a:solidFill>
                <a:schemeClr val="dk2"/>
              </a:solidFill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354841C9-65FD-429E-86DD-5B0ACC315A3F}"/>
              </a:ext>
            </a:extLst>
          </p:cNvPr>
          <p:cNvSpPr>
            <a:spLocks/>
          </p:cNvSpPr>
          <p:nvPr/>
        </p:nvSpPr>
        <p:spPr>
          <a:xfrm flipH="1" flipV="1">
            <a:off x="6181109" y="2266994"/>
            <a:ext cx="95534" cy="662497"/>
          </a:xfrm>
          <a:custGeom>
            <a:avLst/>
            <a:gdLst>
              <a:gd name="connsiteX0" fmla="*/ 177800 w 177800"/>
              <a:gd name="connsiteY0" fmla="*/ 1041400 h 1041400"/>
              <a:gd name="connsiteX1" fmla="*/ 177800 w 177800"/>
              <a:gd name="connsiteY1" fmla="*/ 0 h 1041400"/>
              <a:gd name="connsiteX2" fmla="*/ 0 w 1778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041400">
                <a:moveTo>
                  <a:pt x="177800" y="1041400"/>
                </a:moveTo>
                <a:lnTo>
                  <a:pt x="1778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ACA6A2"/>
            </a:solidFill>
            <a:tailEnd type="oval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885" tIns="44943" rIns="89885" bIns="44943" rtlCol="0" anchor="ctr"/>
          <a:lstStyle/>
          <a:p>
            <a:pPr algn="ctr"/>
            <a:endParaRPr lang="en-US" sz="1588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BBFC698-7DBB-408F-8DA8-BC367116FBE5}"/>
              </a:ext>
            </a:extLst>
          </p:cNvPr>
          <p:cNvSpPr/>
          <p:nvPr/>
        </p:nvSpPr>
        <p:spPr>
          <a:xfrm>
            <a:off x="6883083" y="3282073"/>
            <a:ext cx="88751" cy="95016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endParaRPr lang="en-US" sz="1147" dirty="0">
              <a:solidFill>
                <a:schemeClr val="tx2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C565DC-4E29-4075-8EEA-5B86845271B4}"/>
              </a:ext>
            </a:extLst>
          </p:cNvPr>
          <p:cNvSpPr/>
          <p:nvPr/>
        </p:nvSpPr>
        <p:spPr>
          <a:xfrm>
            <a:off x="7114979" y="2907343"/>
            <a:ext cx="1703855" cy="402891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885" tIns="44943" rIns="89885" bIns="44943" numCol="1" spcCol="0" rtlCol="0" fromWordArt="0" anchor="ctr" anchorCtr="0" forceAA="0" compatLnSpc="0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1147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B7B2F87-337D-49F8-B6C8-90C95A7C8291}"/>
              </a:ext>
            </a:extLst>
          </p:cNvPr>
          <p:cNvSpPr txBox="1"/>
          <p:nvPr/>
        </p:nvSpPr>
        <p:spPr>
          <a:xfrm>
            <a:off x="5732729" y="999456"/>
            <a:ext cx="610449" cy="4012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279A38-3BBC-4B64-87C0-B920EBE29948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658414" y="1416736"/>
            <a:ext cx="1313265" cy="1049814"/>
          </a:xfrm>
          <a:prstGeom prst="rect">
            <a:avLst/>
          </a:prstGeom>
          <a:noFill/>
          <a:ln>
            <a:noFill/>
          </a:ln>
        </p:spPr>
        <p:txBody>
          <a:bodyPr vert="horz" wrap="square" lIns="62921" tIns="62921" rIns="62921" bIns="62921" rtlCol="0" anchor="t">
            <a:noAutofit/>
          </a:bodyPr>
          <a:lstStyle/>
          <a:p>
            <a:r>
              <a:rPr lang="en-US" sz="1059" dirty="0">
                <a:solidFill>
                  <a:schemeClr val="dk2"/>
                </a:solidFill>
                <a:cs typeface="Arial" panose="020B0604020202020204" pitchFamily="34" charset="0"/>
              </a:rPr>
              <a:t>Bruin Completed Third Party Safety Audits for Drilling, Completions and Workovers	</a:t>
            </a:r>
            <a:endParaRPr lang="en-US" sz="1059" b="1" dirty="0">
              <a:solidFill>
                <a:schemeClr val="dk2"/>
              </a:solidFill>
              <a:cs typeface="Arial" panose="020B0604020202020204" pitchFamily="34" charset="0"/>
            </a:endParaRPr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DF197AC0-A417-416D-B13B-0733AB29802F}"/>
              </a:ext>
            </a:extLst>
          </p:cNvPr>
          <p:cNvSpPr>
            <a:spLocks/>
          </p:cNvSpPr>
          <p:nvPr/>
        </p:nvSpPr>
        <p:spPr>
          <a:xfrm flipH="1" flipV="1">
            <a:off x="7830518" y="3304940"/>
            <a:ext cx="273531" cy="626809"/>
          </a:xfrm>
          <a:custGeom>
            <a:avLst/>
            <a:gdLst>
              <a:gd name="connsiteX0" fmla="*/ 177800 w 177800"/>
              <a:gd name="connsiteY0" fmla="*/ 1041400 h 1041400"/>
              <a:gd name="connsiteX1" fmla="*/ 177800 w 177800"/>
              <a:gd name="connsiteY1" fmla="*/ 0 h 1041400"/>
              <a:gd name="connsiteX2" fmla="*/ 0 w 1778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041400">
                <a:moveTo>
                  <a:pt x="177800" y="1041400"/>
                </a:moveTo>
                <a:lnTo>
                  <a:pt x="1778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ACA6A2"/>
            </a:solidFill>
            <a:tailEnd type="oval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885" tIns="44943" rIns="89885" bIns="44943" rtlCol="0" anchor="ctr"/>
          <a:lstStyle/>
          <a:p>
            <a:pPr algn="ctr"/>
            <a:endParaRPr lang="en-US" sz="1588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D3B8E0-634E-4011-BAE5-53B88436610A}"/>
              </a:ext>
            </a:extLst>
          </p:cNvPr>
          <p:cNvSpPr txBox="1"/>
          <p:nvPr/>
        </p:nvSpPr>
        <p:spPr>
          <a:xfrm>
            <a:off x="7633982" y="4017432"/>
            <a:ext cx="1300293" cy="457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Safety/Environmental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5EB24B-FC55-4118-B25B-C62693B0B237}"/>
              </a:ext>
            </a:extLst>
          </p:cNvPr>
          <p:cNvSpPr/>
          <p:nvPr/>
        </p:nvSpPr>
        <p:spPr>
          <a:xfrm flipH="1">
            <a:off x="7966905" y="4687604"/>
            <a:ext cx="839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dk2"/>
                </a:solidFill>
                <a:cs typeface="Arial" panose="020B0604020202020204" pitchFamily="34" charset="0"/>
              </a:rPr>
              <a:t>Bruin completed EPA Self Audit</a:t>
            </a:r>
            <a:endParaRPr lang="en-US" sz="1000" dirty="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AD5C249E-52E0-401C-974C-2C1539423CED}"/>
              </a:ext>
            </a:extLst>
          </p:cNvPr>
          <p:cNvSpPr>
            <a:spLocks/>
          </p:cNvSpPr>
          <p:nvPr/>
        </p:nvSpPr>
        <p:spPr>
          <a:xfrm flipV="1">
            <a:off x="7340497" y="2419392"/>
            <a:ext cx="616615" cy="457199"/>
          </a:xfrm>
          <a:custGeom>
            <a:avLst/>
            <a:gdLst>
              <a:gd name="connsiteX0" fmla="*/ 177800 w 177800"/>
              <a:gd name="connsiteY0" fmla="*/ 1041400 h 1041400"/>
              <a:gd name="connsiteX1" fmla="*/ 177800 w 177800"/>
              <a:gd name="connsiteY1" fmla="*/ 0 h 1041400"/>
              <a:gd name="connsiteX2" fmla="*/ 0 w 1778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041400">
                <a:moveTo>
                  <a:pt x="177800" y="1041400"/>
                </a:moveTo>
                <a:lnTo>
                  <a:pt x="1778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ACA6A2"/>
            </a:solidFill>
            <a:tailEnd type="oval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885" tIns="44943" rIns="89885" bIns="44943" rtlCol="0" anchor="ctr"/>
          <a:lstStyle/>
          <a:p>
            <a:pPr algn="ctr"/>
            <a:endParaRPr lang="en-US" sz="1588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019A863-8907-4801-87B4-54B46A8CEFA9}"/>
              </a:ext>
            </a:extLst>
          </p:cNvPr>
          <p:cNvSpPr txBox="1"/>
          <p:nvPr/>
        </p:nvSpPr>
        <p:spPr>
          <a:xfrm>
            <a:off x="7262705" y="1967272"/>
            <a:ext cx="704200" cy="46574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TERO Training</a:t>
            </a: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91B3D21C-D4A4-44F5-B7CA-F08734D46FA7}"/>
              </a:ext>
            </a:extLst>
          </p:cNvPr>
          <p:cNvSpPr>
            <a:spLocks/>
          </p:cNvSpPr>
          <p:nvPr/>
        </p:nvSpPr>
        <p:spPr>
          <a:xfrm flipH="1" flipV="1">
            <a:off x="8227130" y="2325056"/>
            <a:ext cx="381670" cy="582287"/>
          </a:xfrm>
          <a:custGeom>
            <a:avLst/>
            <a:gdLst>
              <a:gd name="connsiteX0" fmla="*/ 177800 w 177800"/>
              <a:gd name="connsiteY0" fmla="*/ 1041400 h 1041400"/>
              <a:gd name="connsiteX1" fmla="*/ 177800 w 177800"/>
              <a:gd name="connsiteY1" fmla="*/ 0 h 1041400"/>
              <a:gd name="connsiteX2" fmla="*/ 0 w 177800"/>
              <a:gd name="connsiteY2" fmla="*/ 0 h 104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1041400">
                <a:moveTo>
                  <a:pt x="177800" y="1041400"/>
                </a:moveTo>
                <a:lnTo>
                  <a:pt x="1778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ACA6A2"/>
            </a:solidFill>
            <a:tailEnd type="oval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885" tIns="44943" rIns="89885" bIns="44943" rtlCol="0" anchor="ctr"/>
          <a:lstStyle/>
          <a:p>
            <a:pPr algn="ctr"/>
            <a:endParaRPr lang="en-US" sz="1588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8B8C5B-ABA4-42F0-8C57-2B255C373AA9}"/>
              </a:ext>
            </a:extLst>
          </p:cNvPr>
          <p:cNvSpPr txBox="1"/>
          <p:nvPr/>
        </p:nvSpPr>
        <p:spPr>
          <a:xfrm>
            <a:off x="8227129" y="1151856"/>
            <a:ext cx="824592" cy="113397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100151" tIns="50075" rIns="100151" bIns="50075" rtlCol="0" anchor="ctr">
            <a:noAutofit/>
          </a:bodyPr>
          <a:lstStyle/>
          <a:p>
            <a:pPr algn="ctr"/>
            <a:r>
              <a:rPr lang="en-US" sz="882" b="1" dirty="0">
                <a:solidFill>
                  <a:schemeClr val="bg1"/>
                </a:solidFill>
              </a:rPr>
              <a:t>Bruin Self Training </a:t>
            </a:r>
          </a:p>
        </p:txBody>
      </p:sp>
    </p:spTree>
    <p:extLst>
      <p:ext uri="{BB962C8B-B14F-4D97-AF65-F5344CB8AC3E}">
        <p14:creationId xmlns:p14="http://schemas.microsoft.com/office/powerpoint/2010/main" val="1401361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B14F12-06AF-44A1-BD83-12BE749197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MHA TERO Regulations:  Approved by MHA Tribal Business Council January 19, 2018</a:t>
            </a:r>
          </a:p>
          <a:p>
            <a:pPr marL="342900" indent="-342900">
              <a:buAutoNum type="arabicPeriod"/>
            </a:pPr>
            <a:r>
              <a:rPr lang="en-US" dirty="0"/>
              <a:t>It is the obligation of all employers to learn, understand, and comply with Tribal Employment and Contract rights requirements</a:t>
            </a:r>
          </a:p>
          <a:p>
            <a:pPr marL="342900" indent="-342900">
              <a:buAutoNum type="arabicPeriod"/>
            </a:pPr>
            <a:r>
              <a:rPr lang="en-US" dirty="0"/>
              <a:t>All Covered Employers awarding contracts or subcontracts for supplies, services, labor and materials in an amount of $25,000.00 or more </a:t>
            </a:r>
            <a:r>
              <a:rPr lang="en-US" b="1" dirty="0"/>
              <a:t>where the majority of the work on the contract or subcontract will occur within the jurisdiction of the MHA Nation</a:t>
            </a:r>
            <a:r>
              <a:rPr lang="en-US" dirty="0"/>
              <a:t>, shall give </a:t>
            </a:r>
            <a:r>
              <a:rPr lang="en-US" b="1" u="sng" dirty="0"/>
              <a:t>preference</a:t>
            </a:r>
            <a:r>
              <a:rPr lang="en-US" dirty="0"/>
              <a:t> in contracting and subcontracting to Certified Firms who have a preference level 1.</a:t>
            </a:r>
          </a:p>
          <a:p>
            <a:pPr marL="342900" indent="-342900">
              <a:buAutoNum type="arabicPeriod"/>
            </a:pPr>
            <a:r>
              <a:rPr lang="en-US" dirty="0"/>
              <a:t>Any Covered Employer planning to issue a bid, request for proposal, or other action leading to the employment of a contractor who would be covered by the TERO Regulations shall notify TERO of its plans no fewer than twenty days prior to issuing notice to bidders or other potential contractors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6F6425-22D6-426B-91CB-49FCD117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MHA TERO Requirements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645A22-3C73-4D53-92BD-E5A81A11B3C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E4769-32FD-46E4-BEE1-2A45AB2904C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08774FB-46D2-42F3-858D-A8FA9483E83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80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AEF623-18F4-4571-8B3B-FF9948252D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Bidding Requirements for Covered Employers releasing bids are as follows:</a:t>
            </a:r>
          </a:p>
          <a:p>
            <a:pPr marL="0" indent="0">
              <a:buNone/>
            </a:pPr>
            <a:r>
              <a:rPr lang="en-US" dirty="0"/>
              <a:t>a. The Covered Employer must go to the TERO list of Certified Indian Contractors and determine if there is a contractor that provides that service. If there is one, the Covered Employer shall enter into negotiations with the contractor for a reasonable price.</a:t>
            </a:r>
          </a:p>
          <a:p>
            <a:pPr marL="0" indent="0">
              <a:buNone/>
            </a:pPr>
            <a:r>
              <a:rPr lang="en-US" dirty="0"/>
              <a:t>b. If there is more than one contractor, the Covered Employer shall open the project to bids from the qualified contractors for that project. </a:t>
            </a:r>
          </a:p>
          <a:p>
            <a:pPr marL="0" indent="0">
              <a:buNone/>
            </a:pPr>
            <a:r>
              <a:rPr lang="en-US" dirty="0"/>
              <a:t>c. It is the responsibility of the Covered Employer releasing the work to obtain a current list of Indian Contractors.</a:t>
            </a:r>
          </a:p>
          <a:p>
            <a:pPr marL="0" indent="0">
              <a:buNone/>
            </a:pPr>
            <a:r>
              <a:rPr lang="en-US" dirty="0"/>
              <a:t>d. The Covered Employer must provide TERO the list of contractors the invitation to bid was sent to.</a:t>
            </a:r>
          </a:p>
          <a:p>
            <a:pPr marL="0" indent="0">
              <a:buNone/>
            </a:pPr>
            <a:r>
              <a:rPr lang="en-US" dirty="0"/>
              <a:t>e. The Covered Employer shall receive and maintain the sealed bids.</a:t>
            </a:r>
          </a:p>
          <a:p>
            <a:pPr marL="0" indent="0">
              <a:buNone/>
            </a:pPr>
            <a:r>
              <a:rPr lang="en-US" dirty="0"/>
              <a:t>f. After a minimum time allowance of 10 days for an Indian Contractor to generate a bid, </a:t>
            </a:r>
            <a:r>
              <a:rPr lang="en-US" b="1" u="sng" dirty="0"/>
              <a:t>the sealed bids must be opened at the TERO office with all or part of the TERO team present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g. The Covered Employer shall notify TERO of the award. If the contractor selected was not the lowest bidder, a justification of why the lowest bidder was not selected shall be provided to TERO in writing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CBE4DF-F39B-4EAB-A12B-CA7C923EA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MHA TERO Bidding Procedure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E57EB-C8A0-47DC-A484-B62CCE67BBC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1EF9E-CFBC-4424-A91B-1AF038F8C49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B08774FB-46D2-42F3-858D-A8FA9483E83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897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4C088-7BED-4ABB-AF58-F85C595B2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Bruin Procedures for TERO Compliance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4A964-DABB-43B2-B63E-8C11286F2D2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523669-0FCB-488B-B24D-715A5B473A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600" b="1" dirty="0"/>
              <a:t>October 17, 2017</a:t>
            </a:r>
            <a:r>
              <a:rPr lang="en-US" sz="1600" dirty="0"/>
              <a:t>:  Bruin distributed internal memorandum outlining procedures for TERO Compliance (including bidding process, payment and use of vendors).</a:t>
            </a:r>
          </a:p>
          <a:p>
            <a:r>
              <a:rPr lang="en-US" sz="1600" b="1" dirty="0"/>
              <a:t>November 14, 2017</a:t>
            </a:r>
            <a:r>
              <a:rPr lang="en-US" sz="1600" dirty="0"/>
              <a:t>:  Bruin’s management team and operational teams met with TERO Representatives in New Town, ND and received training on TERO compliance from Mr. Kelcey Packineau.</a:t>
            </a:r>
          </a:p>
          <a:p>
            <a:r>
              <a:rPr lang="en-US" sz="1600" b="1" dirty="0"/>
              <a:t>December 7, 2017</a:t>
            </a:r>
            <a:r>
              <a:rPr lang="en-US" sz="1600" dirty="0"/>
              <a:t>:  Bruin representatives attended TERO conference in Las Vegas, NV.</a:t>
            </a:r>
          </a:p>
          <a:p>
            <a:r>
              <a:rPr lang="en-US" sz="1600" b="1" dirty="0"/>
              <a:t>January 2018</a:t>
            </a:r>
            <a:r>
              <a:rPr lang="en-US" sz="1600" dirty="0"/>
              <a:t>:  Bruin distributed MSA amendments to all Bruin Tier 1 Vendors clarifying Tribal Court in New Town, ND as agreed court in case of dispute.</a:t>
            </a:r>
          </a:p>
          <a:p>
            <a:r>
              <a:rPr lang="en-US" sz="1600" b="1" dirty="0"/>
              <a:t>February 2018:  </a:t>
            </a:r>
            <a:r>
              <a:rPr lang="en-US" sz="1600" dirty="0"/>
              <a:t>Bruin management attended TERO Commission meeting, including receiving guidance from TERO Commission and Duane Youngbird on bidding continued services.</a:t>
            </a:r>
            <a:endParaRPr lang="en-US" sz="1600" b="1" dirty="0"/>
          </a:p>
          <a:p>
            <a:r>
              <a:rPr lang="en-US" sz="1600" b="1" dirty="0"/>
              <a:t>March 19, 2018</a:t>
            </a:r>
            <a:r>
              <a:rPr lang="en-US" sz="1600" dirty="0"/>
              <a:t>:  Bruin distributed correspondence to all Tier 1 Vendors and subcontractors outlining requirements that for all work on FBIR the Tier 1 Vendor will be the invoicing party and party to be paid.</a:t>
            </a:r>
          </a:p>
          <a:p>
            <a:r>
              <a:rPr lang="en-US" sz="1600" b="1" dirty="0"/>
              <a:t>August 23, 2018</a:t>
            </a:r>
            <a:r>
              <a:rPr lang="en-US" sz="1600" dirty="0"/>
              <a:t>:  Bruin distributed notice to all Tier 1 Trucking Companies requesting confirmation and agreement that any subcontracting will be only to Tier 1 Native American Owned Trucks.</a:t>
            </a:r>
          </a:p>
          <a:p>
            <a:r>
              <a:rPr lang="en-US" sz="1600" b="1" dirty="0"/>
              <a:t>November 13, 2018</a:t>
            </a:r>
            <a:r>
              <a:rPr lang="en-US" sz="1600" dirty="0"/>
              <a:t>:  Bruin CEO, General Counsel and Equity Provider make presentation to TERO Commission concerning Bruin operations and compliance practices.</a:t>
            </a:r>
          </a:p>
          <a:p>
            <a:r>
              <a:rPr lang="en-US" sz="1600" b="1" dirty="0"/>
              <a:t>February 2019</a:t>
            </a:r>
            <a:r>
              <a:rPr lang="en-US" sz="1600" dirty="0"/>
              <a:t>:  Bruin’s General Counsel provides training to Bruin Employees on TERO compliance.</a:t>
            </a:r>
          </a:p>
          <a:p>
            <a:r>
              <a:rPr lang="en-US" sz="1600" b="1" dirty="0"/>
              <a:t>July 2019:  </a:t>
            </a:r>
            <a:r>
              <a:rPr lang="en-US" sz="1600" dirty="0"/>
              <a:t>MHA TERO provides on location training to Bruin personnel in Houston.</a:t>
            </a:r>
          </a:p>
          <a:p>
            <a:r>
              <a:rPr lang="en-US" sz="1600" b="1" dirty="0"/>
              <a:t>October 2019</a:t>
            </a:r>
            <a:r>
              <a:rPr lang="en-US" sz="1600" dirty="0"/>
              <a:t>:  Bruin’s General Counsel, Procurement Manager and Regulatory Manager provide field visit to TERO and TERO’s new attorney.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C80CE-6632-4022-80ED-D362AFFDC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8774FB-46D2-42F3-858D-A8FA9483E83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652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141C214-5AA3-476E-9CCF-10111331D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Bruin Tier 1 Vendors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64835-F9BF-4CF0-9EEB-31C4BAF8126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1C34CDB-641F-4450-98C8-389F015A90F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Agility Resources, Equipment rental and transportation</a:t>
            </a:r>
          </a:p>
          <a:p>
            <a:r>
              <a:rPr lang="en-US" dirty="0"/>
              <a:t>AH, Inc., Electricians</a:t>
            </a:r>
          </a:p>
          <a:p>
            <a:r>
              <a:rPr lang="en-US" dirty="0"/>
              <a:t>All Nations Oilfield Services, LLC, Wireline and electrical service</a:t>
            </a:r>
          </a:p>
          <a:p>
            <a:r>
              <a:rPr lang="en-US" dirty="0"/>
              <a:t>Baker Consulting, LLC, Workover, service, rigs</a:t>
            </a:r>
          </a:p>
          <a:p>
            <a:r>
              <a:rPr lang="en-US" dirty="0"/>
              <a:t>Bear Mountain LLC, Equipment rental, water hauling.</a:t>
            </a:r>
          </a:p>
          <a:p>
            <a:r>
              <a:rPr lang="en-US" dirty="0"/>
              <a:t>Beaver Creek, LLC, Trucking, Site Construction</a:t>
            </a:r>
          </a:p>
          <a:p>
            <a:r>
              <a:rPr lang="en-US" dirty="0"/>
              <a:t>Bell Energy Services, LLC, Injection well operator</a:t>
            </a:r>
          </a:p>
          <a:p>
            <a:r>
              <a:rPr lang="en-US" dirty="0"/>
              <a:t>Bell Rock, Water Transport</a:t>
            </a:r>
          </a:p>
          <a:p>
            <a:r>
              <a:rPr lang="en-US" dirty="0"/>
              <a:t>Bison Builders, Parts supplier</a:t>
            </a:r>
          </a:p>
          <a:p>
            <a:r>
              <a:rPr lang="en-US" dirty="0"/>
              <a:t>Blue Integrity, Inc., Snow removal and pipeline maintenance</a:t>
            </a:r>
          </a:p>
          <a:p>
            <a:r>
              <a:rPr lang="en-US" dirty="0"/>
              <a:t>BTJ Energy Services, LLC, Pump and Vac Trucks</a:t>
            </a:r>
          </a:p>
          <a:p>
            <a:r>
              <a:rPr lang="en-US" dirty="0"/>
              <a:t>Burning Feathers Oilfield Services, LLC, Contract pumping, flowtesting</a:t>
            </a:r>
          </a:p>
          <a:p>
            <a:r>
              <a:rPr lang="en-US" dirty="0"/>
              <a:t>BW Energy Inc., Commissioning</a:t>
            </a:r>
          </a:p>
          <a:p>
            <a:r>
              <a:rPr lang="en-US" dirty="0"/>
              <a:t>Charging Eagle Enterprises, LLC, Oilfield Construction</a:t>
            </a:r>
          </a:p>
          <a:p>
            <a:r>
              <a:rPr lang="en-US" dirty="0"/>
              <a:t>Chief Oilfield Services, LLC, Oilfield Equipment and Rentals</a:t>
            </a:r>
          </a:p>
          <a:p>
            <a:r>
              <a:rPr lang="en-US" dirty="0"/>
              <a:t>Creek Oilfield Services, LLC, Well site installation, fuel, rental and supplies</a:t>
            </a:r>
          </a:p>
          <a:p>
            <a:r>
              <a:rPr lang="en-US" dirty="0"/>
              <a:t>Dakota Chemical, Inc., Chemical Distributor</a:t>
            </a:r>
          </a:p>
          <a:p>
            <a:r>
              <a:rPr lang="en-US" dirty="0"/>
              <a:t>D’s Hydro Testing &amp; Oilfield Services, LLC, Hydro testing</a:t>
            </a:r>
          </a:p>
          <a:p>
            <a:r>
              <a:rPr lang="en-US" dirty="0"/>
              <a:t>Ft. Berthold Services LLC, Fluid Hauling</a:t>
            </a:r>
          </a:p>
          <a:p>
            <a:r>
              <a:rPr lang="en-US" dirty="0"/>
              <a:t>Gemini Resources, Group LLC, Cellar installation</a:t>
            </a:r>
          </a:p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D02095F-7E89-47D0-863E-6D935A7225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n-US" dirty="0"/>
              <a:t>Hunting Bear LLC, Well flow measurement</a:t>
            </a:r>
          </a:p>
          <a:p>
            <a:pPr lvl="0"/>
            <a:r>
              <a:rPr lang="en-US" dirty="0"/>
              <a:t>Iron Crow Energy Services, Wireline Services</a:t>
            </a:r>
          </a:p>
          <a:p>
            <a:pPr lvl="0"/>
            <a:r>
              <a:rPr lang="en-US" dirty="0"/>
              <a:t>J&amp;J Rental, LLC, Equipment rental</a:t>
            </a:r>
          </a:p>
          <a:p>
            <a:pPr lvl="0"/>
            <a:r>
              <a:rPr lang="en-US" dirty="0"/>
              <a:t>Longbow Logistics, LLC, Transportation and logistics</a:t>
            </a:r>
          </a:p>
          <a:p>
            <a:pPr lvl="0"/>
            <a:r>
              <a:rPr lang="en-US" dirty="0"/>
              <a:t>Mann Enterprises, LLC, Transportation of oil and water, spill remediation</a:t>
            </a:r>
          </a:p>
          <a:p>
            <a:pPr lvl="0"/>
            <a:r>
              <a:rPr lang="en-US" dirty="0"/>
              <a:t>Oilfield Support Services, Inc., Crane services</a:t>
            </a:r>
          </a:p>
          <a:p>
            <a:pPr lvl="0"/>
            <a:r>
              <a:rPr lang="en-US" dirty="0"/>
              <a:t>Pale Horse Services, Inc., Roustabout, Flowtesting, Pumping, Excavation</a:t>
            </a:r>
          </a:p>
          <a:p>
            <a:pPr lvl="0"/>
            <a:r>
              <a:rPr lang="en-US" dirty="0"/>
              <a:t>Running Horse, LLC, Trucking and Hauling</a:t>
            </a:r>
          </a:p>
          <a:p>
            <a:pPr lvl="0"/>
            <a:r>
              <a:rPr lang="en-US" dirty="0"/>
              <a:t>Sakakawea Energy, LLC, Transportation, equipment, well construction, casing, well fracturing, slickline, coil tubing</a:t>
            </a:r>
          </a:p>
          <a:p>
            <a:pPr lvl="0"/>
            <a:r>
              <a:rPr lang="en-US" dirty="0"/>
              <a:t>Slick Energy Services, Heating Oil</a:t>
            </a:r>
          </a:p>
          <a:p>
            <a:pPr lvl="0"/>
            <a:r>
              <a:rPr lang="en-US" dirty="0"/>
              <a:t>Steel Hawk Energy Services, Inc., Roustabout, installation, maintenance, construction</a:t>
            </a:r>
          </a:p>
          <a:p>
            <a:pPr lvl="0"/>
            <a:r>
              <a:rPr lang="en-US" dirty="0"/>
              <a:t>Steelhorse Oilfield Services, LLC, Trucking</a:t>
            </a:r>
          </a:p>
          <a:p>
            <a:pPr lvl="0"/>
            <a:r>
              <a:rPr lang="en-US" dirty="0"/>
              <a:t>Synergy Oil Field Services, Well operating</a:t>
            </a:r>
          </a:p>
          <a:p>
            <a:pPr lvl="0"/>
            <a:r>
              <a:rPr lang="en-US" dirty="0"/>
              <a:t>Tee Bench, Inc., Construction</a:t>
            </a:r>
          </a:p>
          <a:p>
            <a:pPr lvl="0"/>
            <a:r>
              <a:rPr lang="en-US" dirty="0"/>
              <a:t>TEK Energy Services, Trucking and Hauling.</a:t>
            </a:r>
          </a:p>
          <a:p>
            <a:pPr lvl="0"/>
            <a:r>
              <a:rPr lang="en-US" dirty="0"/>
              <a:t>TJD Consulting LLC, Hauling of contaminated soils</a:t>
            </a:r>
          </a:p>
          <a:p>
            <a:pPr lvl="0"/>
            <a:r>
              <a:rPr lang="en-US" dirty="0"/>
              <a:t>Triple C Oilfield Services, Production and water hauling</a:t>
            </a:r>
          </a:p>
          <a:p>
            <a:pPr lvl="0"/>
            <a:r>
              <a:rPr lang="en-US" dirty="0"/>
              <a:t>Trustland Oilfield Services, LLC, Trucking, electrical, instrumentation, hydrovac, welding</a:t>
            </a:r>
          </a:p>
          <a:p>
            <a:pPr lvl="0"/>
            <a:r>
              <a:rPr lang="en-US" dirty="0"/>
              <a:t>War Pony Land &amp; Energy, LLC, Land services</a:t>
            </a:r>
          </a:p>
          <a:p>
            <a:pPr lvl="0"/>
            <a:r>
              <a:rPr lang="en-US" dirty="0"/>
              <a:t>White Buffalo Oilfield Services LLC, Trucking</a:t>
            </a:r>
          </a:p>
          <a:p>
            <a:pPr lvl="0"/>
            <a:r>
              <a:rPr lang="en-US" dirty="0"/>
              <a:t>Ziman Trucking, LLC, Freight Hauling</a:t>
            </a:r>
          </a:p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F909C80-0392-4331-861E-03CCE12D3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8774FB-46D2-42F3-858D-A8FA9483E83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77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C7757C-6638-473B-B0BB-6B40799419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0B8053-FD6C-4426-A09D-AEE690744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Health, Safety, Environment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A6D10B-8513-4ED9-ADE3-442804D525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Note: TRIR stands for Total Recordable Incident Rate and represents OSHA recordable incidents per hour worked * 200,000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A8993F-75EC-44E2-A091-77E1DB614F8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Bruin management is focused intently on employee and contractor safety, premier stewardship of land and water resources and compliance with all environmental and other government regulations</a:t>
            </a:r>
          </a:p>
          <a:p>
            <a:r>
              <a:rPr lang="en-US" sz="1200" dirty="0"/>
              <a:t>Safety and accountability are core values inherent within Bruin and continuous training and focus on these issues are prioritized</a:t>
            </a:r>
          </a:p>
          <a:p>
            <a:r>
              <a:rPr lang="en-US" sz="1200" dirty="0"/>
              <a:t>Personnel, from CEO to the field staff, are taught and believe that when working the assets, to be proactive and make every effort to prevent accidents before they occur</a:t>
            </a:r>
          </a:p>
          <a:p>
            <a:r>
              <a:rPr lang="en-US" sz="1200" dirty="0"/>
              <a:t>Using this methodology Bruin can safely manage, improve, and make operations more efficient</a:t>
            </a:r>
          </a:p>
          <a:p>
            <a:r>
              <a:rPr lang="en-US" sz="1200" dirty="0"/>
              <a:t>Monthly employee training</a:t>
            </a:r>
          </a:p>
          <a:p>
            <a:pPr lvl="1"/>
            <a:r>
              <a:rPr lang="en-US" sz="1200" dirty="0"/>
              <a:t>Hazard communication</a:t>
            </a:r>
          </a:p>
          <a:p>
            <a:pPr lvl="1"/>
            <a:r>
              <a:rPr lang="en-US" sz="1200" dirty="0"/>
              <a:t>Hat work</a:t>
            </a:r>
          </a:p>
          <a:p>
            <a:pPr lvl="1"/>
            <a:r>
              <a:rPr lang="en-US" sz="1200" dirty="0"/>
              <a:t>Compliance</a:t>
            </a:r>
          </a:p>
          <a:p>
            <a:pPr lvl="1"/>
            <a:r>
              <a:rPr lang="en-US" sz="1200" dirty="0"/>
              <a:t>3 Operational trainings held at least 3 times a month in North Dakota offices</a:t>
            </a:r>
          </a:p>
          <a:p>
            <a:endParaRPr lang="en-US" sz="1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3C82E0-B930-45D9-99C0-522BB928B19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HSE management plan in place</a:t>
            </a:r>
          </a:p>
          <a:p>
            <a:r>
              <a:rPr lang="en-US" sz="1200" dirty="0"/>
              <a:t>1.07 TRIR YTD Aug 2018</a:t>
            </a:r>
          </a:p>
          <a:p>
            <a:pPr lvl="1"/>
            <a:r>
              <a:rPr lang="en-US" sz="1200" dirty="0"/>
              <a:t>Pre Bruin takeover: 2.38 TRIR FY 2017</a:t>
            </a:r>
          </a:p>
          <a:p>
            <a:r>
              <a:rPr lang="en-US" sz="1200" dirty="0"/>
              <a:t>Continuous training with expert third party safety organizations</a:t>
            </a:r>
          </a:p>
          <a:p>
            <a:r>
              <a:rPr lang="en-US" sz="1200" dirty="0"/>
              <a:t>Safety history record required prior to employments and frequent safety meetings held throughout the year</a:t>
            </a:r>
          </a:p>
          <a:p>
            <a:r>
              <a:rPr lang="en-US" sz="1200" dirty="0"/>
              <a:t>Finalized facility assessment of Bruin Operated Wells</a:t>
            </a:r>
          </a:p>
          <a:p>
            <a:r>
              <a:rPr lang="en-US" sz="1200" dirty="0"/>
              <a:t>HSE plan</a:t>
            </a:r>
          </a:p>
          <a:p>
            <a:pPr lvl="1"/>
            <a:r>
              <a:rPr lang="en-US" sz="1200" dirty="0"/>
              <a:t>Leak detection and repair plan Incident reporting and investigation plan </a:t>
            </a:r>
          </a:p>
          <a:p>
            <a:pPr lvl="1"/>
            <a:r>
              <a:rPr lang="en-US" sz="1200" dirty="0"/>
              <a:t>Technically enhanced naturally occurring radioactive materials  </a:t>
            </a:r>
          </a:p>
          <a:p>
            <a:pPr lvl="1"/>
            <a:r>
              <a:rPr lang="en-US" sz="1200" dirty="0"/>
              <a:t>Air quality permitting </a:t>
            </a:r>
          </a:p>
          <a:p>
            <a:pPr lvl="1"/>
            <a:r>
              <a:rPr lang="en-US" sz="1200" dirty="0"/>
              <a:t>Vendor safety program</a:t>
            </a:r>
          </a:p>
          <a:p>
            <a:pPr lvl="1"/>
            <a:r>
              <a:rPr lang="en-US" sz="1200" dirty="0"/>
              <a:t>Operations and Maintenance Plan</a:t>
            </a:r>
          </a:p>
          <a:p>
            <a:r>
              <a:rPr lang="en-US" sz="1200" dirty="0"/>
              <a:t>Engaged 3rd party consultant to perform well control audits (drilling, completion, and production)</a:t>
            </a:r>
          </a:p>
          <a:p>
            <a:endParaRPr lang="en-US" sz="1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4278F7-2453-4E6B-96F9-5CBBD6BE46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Recent Highlights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C2D98D-4461-49AE-8A78-7032F093C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8774FB-46D2-42F3-858D-A8FA9483E839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1133F6E-F8B1-478A-A29F-BEE84D30031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2075" y="4558937"/>
          <a:ext cx="8961120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1120">
                  <a:extLst>
                    <a:ext uri="{9D8B030D-6E8A-4147-A177-3AD203B41FA5}">
                      <a16:colId xmlns:a16="http://schemas.microsoft.com/office/drawing/2014/main" val="694960717"/>
                    </a:ext>
                  </a:extLst>
                </a:gridCol>
              </a:tblGrid>
              <a:tr h="1645920">
                <a:tc>
                  <a:txBody>
                    <a:bodyPr/>
                    <a:lstStyle/>
                    <a:p>
                      <a:pPr algn="ctr">
                        <a:lnSpc>
                          <a:spcPts val="2006"/>
                        </a:lnSpc>
                        <a:spcBef>
                          <a:spcPts val="60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At Bruin, it is our duty to create value for all of our stakeholders: investors, landowners, leaseholders, employees, contractors, and communities in which we work and live</a:t>
                      </a:r>
                    </a:p>
                    <a:p>
                      <a:pPr algn="ctr">
                        <a:lnSpc>
                          <a:spcPts val="2006"/>
                        </a:lnSpc>
                        <a:spcBef>
                          <a:spcPts val="600"/>
                        </a:spcBef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We achieve this mission through responsible development; we operate in a safe, respectable, and sustainable manner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2694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743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INFOGRAPHIC" val="INFOGRAPHIC_LABE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INFOGRAPHIC" val="INFOGRAPHIC_LABE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INFOGRAPHIC" val="INFOGRAPHIC_LABE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INFOGRAPHIC" val="INFOGRAPHIC_LABE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INFOGRAPHIC" val="INFOGRAPHIC_LABE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INFOGRAPHIC" val="INFOGRAPHIC_LABE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INFOGRAPHIC" val="INFOGRAPHIC_LABE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INFOGRAPHIC" val="INFOGRAPHIC_LABE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INFOGRAPHIC" val="INFOGRAPHIC_LABEL"/>
</p:tagLst>
</file>

<file path=ppt/theme/theme1.xml><?xml version="1.0" encoding="utf-8"?>
<a:theme xmlns:a="http://schemas.openxmlformats.org/drawingml/2006/main" name="Bruin 2">
  <a:themeElements>
    <a:clrScheme name="Bruin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3366"/>
      </a:accent1>
      <a:accent2>
        <a:srgbClr val="C18424"/>
      </a:accent2>
      <a:accent3>
        <a:srgbClr val="8E8780"/>
      </a:accent3>
      <a:accent4>
        <a:srgbClr val="500000"/>
      </a:accent4>
      <a:accent5>
        <a:srgbClr val="5A5A2D"/>
      </a:accent5>
      <a:accent6>
        <a:srgbClr val="78502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F26A514-D9D7-4BBE-9371-63A63745B572}" vid="{EA55FB6C-4BF0-4F89-9944-A2C39DEF92A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 -- Bruin EP 2018-08-21 v2</Template>
  <TotalTime>2280</TotalTime>
  <Words>1771</Words>
  <Application>Microsoft Office PowerPoint</Application>
  <PresentationFormat>On-screen Show (4:3)</PresentationFormat>
  <Paragraphs>161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Bruin 2</vt:lpstr>
      <vt:lpstr>Bruin TERO Presentation</vt:lpstr>
      <vt:lpstr>Company Overview</vt:lpstr>
      <vt:lpstr>Company History</vt:lpstr>
      <vt:lpstr>MHA TERO Requirements</vt:lpstr>
      <vt:lpstr>MHA TERO Bidding Procedure</vt:lpstr>
      <vt:lpstr>Bruin Procedures for TERO Compliance</vt:lpstr>
      <vt:lpstr>Bruin Tier 1 Vendors</vt:lpstr>
      <vt:lpstr>Health, Safety, Environment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Houghton</dc:creator>
  <cp:lastModifiedBy>William Getschow</cp:lastModifiedBy>
  <cp:revision>59</cp:revision>
  <cp:lastPrinted>2018-06-22T20:42:15Z</cp:lastPrinted>
  <dcterms:created xsi:type="dcterms:W3CDTF">2018-09-18T21:05:15Z</dcterms:created>
  <dcterms:modified xsi:type="dcterms:W3CDTF">2019-12-05T00:13:59Z</dcterms:modified>
</cp:coreProperties>
</file>