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notesSlides/notesSlide4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1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Shape 1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STUDENTS ARE MET WITH INDIVIDUALLY ON THE 6</a:t>
            </a:r>
            <a:r>
              <a:rPr baseline="30000"/>
              <a:t>TH</a:t>
            </a:r>
            <a:r>
              <a:t>  WEEK FOR ENCOURAGEMENT WHETHER OR NOT NEEDED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" name="Shape 1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HSD, 8 this current class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0" name="Shape 13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Dependable strengths helps them recognize the strengths they pull on daily and gives them confidence</a:t>
            </a:r>
          </a:p>
          <a:p>
            <a:pPr/>
          </a:p>
          <a:p>
            <a:pPr/>
            <a:r>
              <a:t>Interviewing helps them feel comfortable expressing their skills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6" name="Shape 2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28 did not go to work but do not despair, you have planted a seed, they will eventually grow. That is why continuous follow up needs to happen. Bring in graduates as speakers to inspire 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143000" y="1122362"/>
            <a:ext cx="6858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1800">
                <a:latin typeface="+mj-lt"/>
                <a:ea typeface="+mj-ea"/>
                <a:cs typeface="+mj-cs"/>
                <a:sym typeface="Helvetica"/>
              </a:defRPr>
            </a:lvl1pPr>
            <a:lvl2pPr marL="0" indent="342900">
              <a:buSzTx/>
              <a:buFontTx/>
              <a:buNone/>
              <a:defRPr b="1" sz="1800">
                <a:latin typeface="+mj-lt"/>
                <a:ea typeface="+mj-ea"/>
                <a:cs typeface="+mj-cs"/>
                <a:sym typeface="Helvetica"/>
              </a:defRPr>
            </a:lvl2pPr>
            <a:lvl3pPr marL="0" indent="685800">
              <a:buSzTx/>
              <a:buFontTx/>
              <a:buNone/>
              <a:defRPr b="1" sz="1800">
                <a:latin typeface="+mj-lt"/>
                <a:ea typeface="+mj-ea"/>
                <a:cs typeface="+mj-cs"/>
                <a:sym typeface="Helvetica"/>
              </a:defRPr>
            </a:lvl3pPr>
            <a:lvl4pPr marL="0" indent="1028700">
              <a:buSzTx/>
              <a:buFontTx/>
              <a:buNone/>
              <a:defRPr b="1" sz="1800">
                <a:latin typeface="+mj-lt"/>
                <a:ea typeface="+mj-ea"/>
                <a:cs typeface="+mj-cs"/>
                <a:sym typeface="Helvetica"/>
              </a:defRPr>
            </a:lvl4pPr>
            <a:lvl5pPr marL="0" indent="1371600">
              <a:buSzTx/>
              <a:buFontTx/>
              <a:buNone/>
              <a:defRPr b="1" sz="18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13"/>
          </p:nvPr>
        </p:nvSpPr>
        <p:spPr>
          <a:xfrm>
            <a:off x="4629149" y="1681163"/>
            <a:ext cx="3887393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18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38842" indent="-195942">
              <a:defRPr sz="2400"/>
            </a:lvl2pPr>
            <a:lvl3pPr marL="914400" indent="-228600">
              <a:defRPr sz="2400"/>
            </a:lvl3pPr>
            <a:lvl4pPr marL="1303019" indent="-274319">
              <a:defRPr sz="2400"/>
            </a:lvl4pPr>
            <a:lvl5pPr marL="1645920" indent="-274320"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13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2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13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  <a:lvl2pPr marL="0" indent="342900">
              <a:buSzTx/>
              <a:buFontTx/>
              <a:buNone/>
              <a:defRPr sz="1200"/>
            </a:lvl2pPr>
            <a:lvl3pPr marL="0" indent="685800">
              <a:buSzTx/>
              <a:buFontTx/>
              <a:buNone/>
              <a:defRPr sz="1200"/>
            </a:lvl3pPr>
            <a:lvl4pPr marL="0" indent="1028700">
              <a:buSzTx/>
              <a:buFontTx/>
              <a:buNone/>
              <a:defRPr sz="1200"/>
            </a:lvl4pPr>
            <a:lvl5pPr marL="0" indent="1371600">
              <a:buSzTx/>
              <a:buFontTx/>
              <a:buNone/>
              <a:defRPr sz="1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284073" y="6423343"/>
            <a:ext cx="231278" cy="2311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542925" marR="0" indent="-20002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925830" marR="0" indent="-24003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3056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16485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19914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23343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26772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30201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2"/>
          <p:cNvSpPr txBox="1"/>
          <p:nvPr>
            <p:ph type="ctrTitle"/>
          </p:nvPr>
        </p:nvSpPr>
        <p:spPr>
          <a:xfrm>
            <a:off x="0" y="228600"/>
            <a:ext cx="9144000" cy="1219200"/>
          </a:xfrm>
          <a:prstGeom prst="rect">
            <a:avLst/>
          </a:prstGeom>
        </p:spPr>
        <p:txBody>
          <a:bodyPr/>
          <a:lstStyle/>
          <a:p>
            <a:pPr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r>
              <a:t>TERO Vocational Training Center</a:t>
            </a:r>
            <a:br/>
            <a:r>
              <a:rPr b="0" sz="3200"/>
              <a:t>“Training for a Better Tomorrow”</a:t>
            </a:r>
          </a:p>
        </p:txBody>
      </p:sp>
      <p:pic>
        <p:nvPicPr>
          <p:cNvPr id="9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0200" y="2057400"/>
            <a:ext cx="5943600" cy="358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4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SOFT SKILLS</a:t>
            </a:r>
          </a:p>
        </p:txBody>
      </p:sp>
      <p:sp>
        <p:nvSpPr>
          <p:cNvPr id="133" name="Content Placeholder 2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sz="3200"/>
            </a:pPr>
          </a:p>
          <a:p>
            <a:pPr marL="0" indent="0" algn="ctr">
              <a:buSzTx/>
              <a:buNone/>
              <a:defRPr sz="3200"/>
            </a:pPr>
          </a:p>
          <a:p>
            <a:pPr marL="0" indent="0" algn="ctr">
              <a:buSzTx/>
              <a:buNone/>
              <a:defRPr sz="3200"/>
            </a:pPr>
            <a:r>
              <a:t>Mock interviews</a:t>
            </a:r>
          </a:p>
          <a:p>
            <a:pPr algn="ctr"/>
            <a:r>
              <a:t>Invite industry representatives to sit on your interview panel; business owners, contractors, apprenticeship coordinators</a:t>
            </a:r>
          </a:p>
          <a:p>
            <a:pPr algn="ctr"/>
            <a:r>
              <a:t>During our last mock interview students were offered direct entry into apprenticeship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CARPENTRY</a:t>
            </a:r>
          </a:p>
        </p:txBody>
      </p:sp>
      <p:pic>
        <p:nvPicPr>
          <p:cNvPr id="136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1108" y="1825625"/>
            <a:ext cx="5801784" cy="435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ELECTRICAL</a:t>
            </a:r>
          </a:p>
        </p:txBody>
      </p:sp>
      <p:pic>
        <p:nvPicPr>
          <p:cNvPr id="139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8496" y="1825625"/>
            <a:ext cx="6527008" cy="435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TRY A TRADE DAYS</a:t>
            </a:r>
          </a:p>
        </p:txBody>
      </p:sp>
      <p:sp>
        <p:nvSpPr>
          <p:cNvPr id="142" name="Content Placeholder 2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/>
          </a:p>
          <a:p>
            <a:pPr/>
          </a:p>
          <a:p>
            <a:pPr>
              <a:buFontTx/>
              <a:buChar char="➢"/>
            </a:pPr>
            <a:r>
              <a:t>The class attends a variety of apprenticeship programs to tour or try their hand at the trade.</a:t>
            </a:r>
          </a:p>
          <a:p>
            <a:pPr>
              <a:buFontTx/>
              <a:buChar char="➢"/>
            </a:pPr>
            <a:r>
              <a:t>The students tour job sites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WESTERN WASHINGTON MASONRY TRADES</a:t>
            </a:r>
          </a:p>
        </p:txBody>
      </p:sp>
      <p:pic>
        <p:nvPicPr>
          <p:cNvPr id="145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2438" y="1825625"/>
            <a:ext cx="5799124" cy="435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WESTERN WASHINGTON MASONRY TRADES</a:t>
            </a:r>
          </a:p>
        </p:txBody>
      </p:sp>
      <p:pic>
        <p:nvPicPr>
          <p:cNvPr id="14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7800" y="1905000"/>
            <a:ext cx="6096000" cy="45751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PACIFIC NW IRONWORKERS JATC</a:t>
            </a:r>
          </a:p>
        </p:txBody>
      </p:sp>
      <p:pic>
        <p:nvPicPr>
          <p:cNvPr id="151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2438" y="1825625"/>
            <a:ext cx="5799124" cy="435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FINISHING TRADES</a:t>
            </a:r>
          </a:p>
        </p:txBody>
      </p:sp>
      <p:pic>
        <p:nvPicPr>
          <p:cNvPr id="154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2438" y="1825625"/>
            <a:ext cx="5799124" cy="435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GLAZIERS</a:t>
            </a:r>
          </a:p>
        </p:txBody>
      </p:sp>
      <p:pic>
        <p:nvPicPr>
          <p:cNvPr id="157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2438" y="1825625"/>
            <a:ext cx="5799124" cy="435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PLASTERERS</a:t>
            </a:r>
          </a:p>
        </p:txBody>
      </p:sp>
      <p:pic>
        <p:nvPicPr>
          <p:cNvPr id="160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2438" y="1825625"/>
            <a:ext cx="5799124" cy="435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2"/>
          <p:cNvSpPr txBox="1"/>
          <p:nvPr>
            <p:ph type="title"/>
          </p:nvPr>
        </p:nvSpPr>
        <p:spPr>
          <a:xfrm>
            <a:off x="838200" y="152400"/>
            <a:ext cx="7162800" cy="762000"/>
          </a:xfrm>
          <a:prstGeom prst="rect">
            <a:avLst/>
          </a:prstGeom>
        </p:spPr>
        <p:txBody>
          <a:bodyPr/>
          <a:lstStyle>
            <a:lvl1pPr algn="ctr"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TVTC History</a:t>
            </a:r>
          </a:p>
        </p:txBody>
      </p:sp>
      <p:sp>
        <p:nvSpPr>
          <p:cNvPr id="98" name="Rectangle 3"/>
          <p:cNvSpPr txBox="1"/>
          <p:nvPr>
            <p:ph type="body" idx="1"/>
          </p:nvPr>
        </p:nvSpPr>
        <p:spPr>
          <a:xfrm>
            <a:off x="457200" y="838200"/>
            <a:ext cx="8305800" cy="59436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0000"/>
              </a:lnSpc>
              <a:buSzTx/>
              <a:buNone/>
            </a:pPr>
          </a:p>
          <a:p>
            <a:pPr>
              <a:buFontTx/>
              <a:buChar char="➢"/>
              <a:defRPr>
                <a:solidFill>
                  <a:srgbClr val="44546A"/>
                </a:solidFill>
              </a:defRPr>
            </a:pPr>
            <a:r>
              <a:t>Construction training was originally established in 2001 </a:t>
            </a:r>
          </a:p>
          <a:p>
            <a:pPr>
              <a:buFontTx/>
              <a:buChar char="➢"/>
              <a:defRPr>
                <a:solidFill>
                  <a:srgbClr val="44546A"/>
                </a:solidFill>
              </a:defRPr>
            </a:pPr>
            <a:r>
              <a:t>2003 Program goes under NACTEP grant</a:t>
            </a:r>
          </a:p>
          <a:p>
            <a:pPr>
              <a:buFontTx/>
              <a:buChar char="➢"/>
              <a:defRPr>
                <a:solidFill>
                  <a:srgbClr val="44546A"/>
                </a:solidFill>
              </a:defRPr>
            </a:pPr>
            <a:r>
              <a:t>2013 TERO resumes</a:t>
            </a:r>
          </a:p>
          <a:p>
            <a:pPr>
              <a:buFontTx/>
              <a:buChar char="➢"/>
              <a:defRPr>
                <a:solidFill>
                  <a:srgbClr val="44546A"/>
                </a:solidFill>
              </a:defRPr>
            </a:pPr>
            <a:r>
              <a:t>2014 TVTC becomes State recognized and partners with:</a:t>
            </a:r>
          </a:p>
          <a:p>
            <a:pPr lvl="1" marL="514350" indent="-171450">
              <a:spcBef>
                <a:spcPts val="300"/>
              </a:spcBef>
              <a:buFontTx/>
              <a:buChar char="➢"/>
              <a:defRPr sz="1400">
                <a:solidFill>
                  <a:srgbClr val="44546A"/>
                </a:solidFill>
              </a:defRPr>
            </a:pPr>
            <a:r>
              <a:t>Carpenters</a:t>
            </a:r>
            <a:endParaRPr sz="1800"/>
          </a:p>
          <a:p>
            <a:pPr lvl="1" marL="514350" indent="-171450">
              <a:spcBef>
                <a:spcPts val="300"/>
              </a:spcBef>
              <a:buFontTx/>
              <a:buChar char="➢"/>
              <a:defRPr sz="1400">
                <a:solidFill>
                  <a:srgbClr val="44546A"/>
                </a:solidFill>
              </a:defRPr>
            </a:pPr>
            <a:r>
              <a:t>Laborers</a:t>
            </a:r>
            <a:endParaRPr sz="1800"/>
          </a:p>
          <a:p>
            <a:pPr lvl="1" marL="514350" indent="-171450">
              <a:spcBef>
                <a:spcPts val="300"/>
              </a:spcBef>
              <a:buFontTx/>
              <a:buChar char="➢"/>
              <a:defRPr sz="1400">
                <a:solidFill>
                  <a:srgbClr val="44546A"/>
                </a:solidFill>
              </a:defRPr>
            </a:pPr>
            <a:r>
              <a:t>Cement Masons</a:t>
            </a:r>
            <a:endParaRPr sz="1800"/>
          </a:p>
          <a:p>
            <a:pPr lvl="1" marL="514350" indent="-171450">
              <a:spcBef>
                <a:spcPts val="300"/>
              </a:spcBef>
              <a:buFontTx/>
              <a:buChar char="➢"/>
              <a:defRPr sz="1400">
                <a:solidFill>
                  <a:srgbClr val="44546A"/>
                </a:solidFill>
              </a:defRPr>
            </a:pPr>
            <a:r>
              <a:t>Sheet Metal Workers</a:t>
            </a:r>
            <a:endParaRPr sz="1800"/>
          </a:p>
          <a:p>
            <a:pPr lvl="1" marL="514350" indent="-171450">
              <a:spcBef>
                <a:spcPts val="300"/>
              </a:spcBef>
              <a:buFontTx/>
              <a:buChar char="➢"/>
              <a:defRPr sz="1400">
                <a:solidFill>
                  <a:srgbClr val="44546A"/>
                </a:solidFill>
              </a:defRPr>
            </a:pPr>
            <a:r>
              <a:t>Electricians</a:t>
            </a:r>
            <a:endParaRPr sz="1800"/>
          </a:p>
          <a:p>
            <a:pPr>
              <a:buFontTx/>
              <a:buChar char="➢"/>
              <a:defRPr>
                <a:solidFill>
                  <a:srgbClr val="44546A"/>
                </a:solidFill>
              </a:defRPr>
            </a:pPr>
            <a:r>
              <a:t>2015 New Accreditation </a:t>
            </a:r>
          </a:p>
          <a:p>
            <a:pPr>
              <a:buFontTx/>
              <a:buChar char="➢"/>
              <a:defRPr>
                <a:solidFill>
                  <a:srgbClr val="44546A"/>
                </a:solidFill>
              </a:defRPr>
            </a:pPr>
            <a:r>
              <a:t>2018 transition sixteen weeks to eight weeks and an invitation to the second 8 weeks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NW LABORERS</a:t>
            </a:r>
          </a:p>
        </p:txBody>
      </p:sp>
      <p:pic>
        <p:nvPicPr>
          <p:cNvPr id="163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2438" y="1825625"/>
            <a:ext cx="5799124" cy="435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NW LABORERS</a:t>
            </a:r>
          </a:p>
        </p:txBody>
      </p:sp>
      <p:grpSp>
        <p:nvGrpSpPr>
          <p:cNvPr id="168" name="Content Placeholder 7"/>
          <p:cNvGrpSpPr/>
          <p:nvPr/>
        </p:nvGrpSpPr>
        <p:grpSpPr>
          <a:xfrm>
            <a:off x="2514599" y="1828800"/>
            <a:ext cx="4191000" cy="4351338"/>
            <a:chOff x="0" y="0"/>
            <a:chExt cx="4190998" cy="4351337"/>
          </a:xfrm>
        </p:grpSpPr>
        <p:sp>
          <p:nvSpPr>
            <p:cNvPr id="166" name="Shape"/>
            <p:cNvSpPr/>
            <p:nvPr/>
          </p:nvSpPr>
          <p:spPr>
            <a:xfrm>
              <a:off x="0" y="-1"/>
              <a:ext cx="4190999" cy="4351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788"/>
                  </a:moveTo>
                  <a:lnTo>
                    <a:pt x="0" y="1788"/>
                  </a:lnTo>
                  <a:cubicBezTo>
                    <a:pt x="0" y="800"/>
                    <a:pt x="831" y="0"/>
                    <a:pt x="1856" y="0"/>
                  </a:cubicBezTo>
                  <a:lnTo>
                    <a:pt x="19744" y="0"/>
                  </a:lnTo>
                  <a:lnTo>
                    <a:pt x="19744" y="0"/>
                  </a:lnTo>
                  <a:cubicBezTo>
                    <a:pt x="20769" y="0"/>
                    <a:pt x="21600" y="800"/>
                    <a:pt x="21600" y="1788"/>
                  </a:cubicBezTo>
                  <a:lnTo>
                    <a:pt x="21600" y="19812"/>
                  </a:lnTo>
                  <a:lnTo>
                    <a:pt x="21600" y="19812"/>
                  </a:lnTo>
                  <a:cubicBezTo>
                    <a:pt x="21600" y="20800"/>
                    <a:pt x="20769" y="21600"/>
                    <a:pt x="19744" y="21600"/>
                  </a:cubicBezTo>
                  <a:lnTo>
                    <a:pt x="1856" y="21600"/>
                  </a:lnTo>
                  <a:lnTo>
                    <a:pt x="1856" y="21600"/>
                  </a:lnTo>
                  <a:cubicBezTo>
                    <a:pt x="831" y="21600"/>
                    <a:pt x="0" y="20800"/>
                    <a:pt x="0" y="19812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67" name="image11.jpeg" descr="image1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4190999" cy="435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7" y="0"/>
                  </a:moveTo>
                  <a:cubicBezTo>
                    <a:pt x="832" y="0"/>
                    <a:pt x="0" y="801"/>
                    <a:pt x="0" y="1789"/>
                  </a:cubicBezTo>
                  <a:lnTo>
                    <a:pt x="0" y="19811"/>
                  </a:lnTo>
                  <a:cubicBezTo>
                    <a:pt x="0" y="20799"/>
                    <a:pt x="832" y="21600"/>
                    <a:pt x="1857" y="21600"/>
                  </a:cubicBezTo>
                  <a:lnTo>
                    <a:pt x="19743" y="21600"/>
                  </a:lnTo>
                  <a:cubicBezTo>
                    <a:pt x="20768" y="21600"/>
                    <a:pt x="21600" y="20799"/>
                    <a:pt x="21600" y="19811"/>
                  </a:cubicBezTo>
                  <a:lnTo>
                    <a:pt x="21600" y="1789"/>
                  </a:lnTo>
                  <a:cubicBezTo>
                    <a:pt x="21600" y="801"/>
                    <a:pt x="20768" y="0"/>
                    <a:pt x="19743" y="0"/>
                  </a:cubicBezTo>
                  <a:lnTo>
                    <a:pt x="1857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blurRad="0" stA="38000" stPos="0" endA="0" endPos="40000" dist="0" dir="5400000" fadeDir="5400000" sx="100000" sy="-100000" kx="0" ky="0" algn="bl" rotWithShape="0"/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SHEET METAL</a:t>
            </a:r>
          </a:p>
        </p:txBody>
      </p:sp>
      <p:pic>
        <p:nvPicPr>
          <p:cNvPr id="171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2438" y="1825625"/>
            <a:ext cx="5799124" cy="435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>
            <a:alpha val="89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SUMMER YOUTH SHEET METAL</a:t>
            </a:r>
          </a:p>
        </p:txBody>
      </p:sp>
      <p:pic>
        <p:nvPicPr>
          <p:cNvPr id="174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2395538" y="2369741"/>
            <a:ext cx="4352926" cy="32646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defTabSz="548640">
              <a:defRPr b="1" sz="288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THE WAVE TOUR: LABORERS, ELECTRICIANS, PLUMBERS, PIPEFITTERS, OPERATORS</a:t>
            </a:r>
          </a:p>
        </p:txBody>
      </p:sp>
      <p:pic>
        <p:nvPicPr>
          <p:cNvPr id="177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32139" y="1917168"/>
            <a:ext cx="4527353" cy="4351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39862" y="1806836"/>
            <a:ext cx="4572001" cy="457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JOB SITE TOURS</a:t>
            </a:r>
          </a:p>
        </p:txBody>
      </p:sp>
      <p:sp>
        <p:nvSpPr>
          <p:cNvPr id="181" name="Content Placeholder 2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/>
          </a:p>
          <a:p>
            <a:pPr/>
          </a:p>
          <a:p>
            <a:pPr>
              <a:buFontTx/>
              <a:buChar char="➢"/>
            </a:pPr>
            <a:r>
              <a:t>See skills in action during job site tours</a:t>
            </a:r>
          </a:p>
          <a:p>
            <a:pPr>
              <a:buFontTx/>
              <a:buChar char="➢"/>
            </a:pPr>
            <a:r>
              <a:t>Ability to visualize themselves in the construction industry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ANDERSON TOUR</a:t>
            </a:r>
          </a:p>
        </p:txBody>
      </p:sp>
      <p:pic>
        <p:nvPicPr>
          <p:cNvPr id="184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1200" y="1600200"/>
            <a:ext cx="5181600" cy="5257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pPr algn="ctr"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r>
              <a:t>SEAWALL TOUR, THANK YOU</a:t>
            </a:r>
            <a:br/>
            <a:r>
              <a:t>MORTENSON-MANSON</a:t>
            </a:r>
          </a:p>
        </p:txBody>
      </p:sp>
      <p:pic>
        <p:nvPicPr>
          <p:cNvPr id="187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2438" y="1825625"/>
            <a:ext cx="5799124" cy="435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CERTIFICATIONS</a:t>
            </a:r>
          </a:p>
        </p:txBody>
      </p:sp>
      <p:sp>
        <p:nvSpPr>
          <p:cNvPr id="190" name="Content Placeholder 2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>
              <a:buFontTx/>
              <a:buChar char="➢"/>
            </a:pPr>
            <a:r>
              <a:t>Forklift</a:t>
            </a:r>
          </a:p>
          <a:p>
            <a:pPr>
              <a:buFontTx/>
              <a:buChar char="➢"/>
            </a:pPr>
            <a:r>
              <a:t>Scissor lift</a:t>
            </a:r>
          </a:p>
          <a:p>
            <a:pPr>
              <a:buFontTx/>
              <a:buChar char="➢"/>
            </a:pPr>
            <a:r>
              <a:t>Boom lift</a:t>
            </a:r>
          </a:p>
          <a:p>
            <a:pPr>
              <a:buFontTx/>
              <a:buChar char="➢"/>
            </a:pPr>
            <a:r>
              <a:t>Flagger card</a:t>
            </a:r>
          </a:p>
          <a:p>
            <a:pPr>
              <a:buFontTx/>
              <a:buChar char="➢"/>
            </a:pPr>
            <a:r>
              <a:t>First aid/CPR/AED</a:t>
            </a:r>
          </a:p>
          <a:p>
            <a:pPr>
              <a:buFontTx/>
              <a:buChar char="➢"/>
            </a:pPr>
            <a:r>
              <a:t>OSHA 10</a:t>
            </a:r>
          </a:p>
          <a:p>
            <a:pPr>
              <a:buFontTx/>
              <a:buChar char="➢"/>
            </a:pPr>
            <a:r>
              <a:t>40 hour HAZWOPER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BOOM LIFT</a:t>
            </a:r>
          </a:p>
        </p:txBody>
      </p:sp>
      <p:pic>
        <p:nvPicPr>
          <p:cNvPr id="193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2438" y="1825625"/>
            <a:ext cx="5799124" cy="435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2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pPr>
              <a:defRPr sz="2400">
                <a:solidFill>
                  <a:srgbClr val="FF9933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r>
              <a:t> </a:t>
            </a:r>
            <a:br/>
          </a:p>
        </p:txBody>
      </p:sp>
      <p:sp>
        <p:nvSpPr>
          <p:cNvPr id="101" name="Rectangle 8"/>
          <p:cNvSpPr txBox="1"/>
          <p:nvPr/>
        </p:nvSpPr>
        <p:spPr>
          <a:xfrm>
            <a:off x="807719" y="2734945"/>
            <a:ext cx="188825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9933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2" name="Rectangle 9"/>
          <p:cNvSpPr txBox="1"/>
          <p:nvPr/>
        </p:nvSpPr>
        <p:spPr>
          <a:xfrm>
            <a:off x="5379719" y="2362200"/>
            <a:ext cx="4175762" cy="34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3" name="Rectangle 9"/>
          <p:cNvSpPr txBox="1"/>
          <p:nvPr/>
        </p:nvSpPr>
        <p:spPr>
          <a:xfrm>
            <a:off x="5074919" y="1219200"/>
            <a:ext cx="16765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9933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4" name="TextBox 1"/>
          <p:cNvSpPr txBox="1"/>
          <p:nvPr/>
        </p:nvSpPr>
        <p:spPr>
          <a:xfrm>
            <a:off x="960119" y="1402398"/>
            <a:ext cx="7223762" cy="6352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Char char="➢"/>
              <a:defRPr sz="2400"/>
            </a:pPr>
            <a:r>
              <a:t>  </a:t>
            </a:r>
            <a:r>
              <a:rPr>
                <a:solidFill>
                  <a:srgbClr val="44546A"/>
                </a:solidFill>
              </a:rPr>
              <a:t>Students Supportive Services</a:t>
            </a:r>
            <a:endParaRPr>
              <a:solidFill>
                <a:srgbClr val="44546A"/>
              </a:solidFill>
            </a:endParaRPr>
          </a:p>
          <a:p>
            <a:pPr lvl="1" marL="800100" indent="-342900">
              <a:buSzPct val="100000"/>
              <a:buChar char="➢"/>
              <a:defRPr sz="2400">
                <a:solidFill>
                  <a:srgbClr val="44546A"/>
                </a:solidFill>
              </a:defRPr>
            </a:pPr>
            <a:r>
              <a:t>Stipends, work clothes/tools,  job placement &amp; referrals</a:t>
            </a:r>
          </a:p>
          <a:p>
            <a:pPr lvl="1" marL="800100" indent="-342900">
              <a:buSzPct val="100000"/>
              <a:buChar char="➢"/>
              <a:defRPr sz="2400">
                <a:solidFill>
                  <a:srgbClr val="44546A"/>
                </a:solidFill>
              </a:defRPr>
            </a:pPr>
          </a:p>
          <a:p>
            <a:pPr marL="342900" indent="-342900">
              <a:buSzPct val="100000"/>
              <a:buChar char="➢"/>
              <a:defRPr sz="2400">
                <a:solidFill>
                  <a:srgbClr val="44546A"/>
                </a:solidFill>
              </a:defRPr>
            </a:pPr>
            <a:r>
              <a:t>  Classes Offered</a:t>
            </a:r>
          </a:p>
          <a:p>
            <a:pPr lvl="1" marL="800100" indent="-342900">
              <a:buSzPct val="100000"/>
              <a:buChar char="➢"/>
              <a:defRPr sz="2400">
                <a:solidFill>
                  <a:srgbClr val="44546A"/>
                </a:solidFill>
              </a:defRPr>
            </a:pPr>
            <a:r>
              <a:t>Construction Industry Trades “Pre-apprenticeship”</a:t>
            </a:r>
          </a:p>
          <a:p>
            <a:pPr lvl="1" marL="800100" indent="-342900">
              <a:buSzPct val="100000"/>
              <a:buChar char="➢"/>
              <a:defRPr sz="2400">
                <a:solidFill>
                  <a:srgbClr val="44546A"/>
                </a:solidFill>
              </a:defRPr>
            </a:pPr>
          </a:p>
          <a:p>
            <a:pPr marL="342900" indent="-342900">
              <a:buSzPct val="100000"/>
              <a:buChar char="➢"/>
              <a:defRPr sz="2400">
                <a:solidFill>
                  <a:srgbClr val="44546A"/>
                </a:solidFill>
              </a:defRPr>
            </a:pPr>
            <a:r>
              <a:t>Potential Education</a:t>
            </a:r>
          </a:p>
          <a:p>
            <a:pPr lvl="2" marL="800100" indent="-342900">
              <a:buSzPct val="100000"/>
              <a:buChar char="➢"/>
              <a:defRPr sz="2400">
                <a:solidFill>
                  <a:srgbClr val="44546A"/>
                </a:solidFill>
              </a:defRPr>
            </a:pPr>
            <a:r>
              <a:t>Open Doors</a:t>
            </a:r>
          </a:p>
          <a:p>
            <a:pPr lvl="2" marL="800100" indent="-342900">
              <a:buSzPct val="100000"/>
              <a:buChar char="➢"/>
              <a:defRPr sz="2400">
                <a:solidFill>
                  <a:srgbClr val="44546A"/>
                </a:solidFill>
              </a:defRPr>
            </a:pPr>
            <a:r>
              <a:t>21 and up</a:t>
            </a:r>
          </a:p>
          <a:p>
            <a:pPr lvl="1" marL="800100" indent="-342900">
              <a:buSzPct val="100000"/>
              <a:buChar char="➢"/>
              <a:defRPr sz="2400">
                <a:solidFill>
                  <a:srgbClr val="44546A"/>
                </a:solidFill>
              </a:defRPr>
            </a:pPr>
          </a:p>
          <a:p>
            <a:pPr marL="342900" indent="-342900">
              <a:buSzPct val="100000"/>
              <a:buChar char="➢"/>
              <a:defRPr sz="2400">
                <a:solidFill>
                  <a:srgbClr val="44546A"/>
                </a:solidFill>
              </a:defRPr>
            </a:pPr>
            <a:r>
              <a:t>Potential Training</a:t>
            </a:r>
          </a:p>
          <a:p>
            <a:pPr lvl="1" marL="800100" indent="-342900">
              <a:buSzPct val="100000"/>
              <a:buChar char="➢"/>
              <a:defRPr sz="2400">
                <a:solidFill>
                  <a:srgbClr val="44546A"/>
                </a:solidFill>
              </a:defRPr>
            </a:pPr>
            <a:r>
              <a:t>Operating Engineers </a:t>
            </a:r>
          </a:p>
          <a:p>
            <a:pPr lvl="1" marL="800100" indent="-342900">
              <a:buSzPct val="100000"/>
              <a:buChar char="➢"/>
              <a:defRPr sz="2400">
                <a:solidFill>
                  <a:srgbClr val="44546A"/>
                </a:solidFill>
              </a:defRPr>
            </a:pPr>
            <a:r>
              <a:t>CDL training  </a:t>
            </a:r>
          </a:p>
          <a:p>
            <a:pPr lvl="1" marL="800100" indent="-342900">
              <a:buSzPct val="100000"/>
              <a:buChar char="➢"/>
              <a:defRPr sz="2400">
                <a:solidFill>
                  <a:srgbClr val="44546A"/>
                </a:solidFill>
              </a:defRPr>
            </a:pPr>
            <a:r>
              <a:t>Scaffold erection    </a:t>
            </a:r>
          </a:p>
          <a:p>
            <a:pPr lvl="1">
              <a:defRPr sz="2400">
                <a:solidFill>
                  <a:srgbClr val="44546A"/>
                </a:solidFill>
              </a:defRPr>
            </a:pPr>
            <a:r>
              <a:t>                           </a:t>
            </a:r>
          </a:p>
        </p:txBody>
      </p:sp>
      <p:sp>
        <p:nvSpPr>
          <p:cNvPr id="105" name="TextBox 2"/>
          <p:cNvSpPr txBox="1"/>
          <p:nvPr/>
        </p:nvSpPr>
        <p:spPr>
          <a:xfrm>
            <a:off x="2026919" y="380186"/>
            <a:ext cx="4328162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TVTC offers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SCISSOR LIFT</a:t>
            </a:r>
          </a:p>
        </p:txBody>
      </p:sp>
      <p:pic>
        <p:nvPicPr>
          <p:cNvPr id="196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2438" y="1825625"/>
            <a:ext cx="5799124" cy="435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CLASS SPEAKERS</a:t>
            </a:r>
          </a:p>
        </p:txBody>
      </p:sp>
      <p:sp>
        <p:nvSpPr>
          <p:cNvPr id="199" name="Content Placeholder 2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/>
          </a:p>
          <a:p>
            <a:pPr/>
          </a:p>
          <a:p>
            <a:pPr>
              <a:buFontTx/>
              <a:buChar char="➢"/>
            </a:pPr>
            <a:r>
              <a:t>Employers</a:t>
            </a:r>
          </a:p>
          <a:p>
            <a:pPr>
              <a:buFontTx/>
              <a:buChar char="➢"/>
            </a:pPr>
            <a:r>
              <a:t>Business agents</a:t>
            </a:r>
          </a:p>
          <a:p>
            <a:pPr>
              <a:buFontTx/>
              <a:buChar char="➢"/>
            </a:pPr>
            <a:r>
              <a:t>Graduates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 defTabSz="637794">
              <a:defRPr b="1" sz="2976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SUCCESSFUL GRADUATE RETURNS TO SHARE HIS CAREER EXPERIENCE</a:t>
            </a:r>
          </a:p>
        </p:txBody>
      </p:sp>
      <p:pic>
        <p:nvPicPr>
          <p:cNvPr id="202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2438" y="1825625"/>
            <a:ext cx="5799124" cy="435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BUSINESS AGENTS</a:t>
            </a:r>
          </a:p>
        </p:txBody>
      </p:sp>
      <p:pic>
        <p:nvPicPr>
          <p:cNvPr id="205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2438" y="1825625"/>
            <a:ext cx="5799124" cy="435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1"/>
          <p:cNvSpPr txBox="1"/>
          <p:nvPr>
            <p:ph type="title"/>
          </p:nvPr>
        </p:nvSpPr>
        <p:spPr>
          <a:xfrm>
            <a:off x="457200" y="457200"/>
            <a:ext cx="8229600" cy="1676400"/>
          </a:xfrm>
          <a:prstGeom prst="rect">
            <a:avLst/>
          </a:prstGeom>
        </p:spPr>
        <p:txBody>
          <a:bodyPr/>
          <a:lstStyle>
            <a:lvl1pPr algn="ctr"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TWO GENERATIONAL APPROACH</a:t>
            </a:r>
          </a:p>
        </p:txBody>
      </p:sp>
      <p:sp>
        <p:nvSpPr>
          <p:cNvPr id="208" name="Content Placeholder 2"/>
          <p:cNvSpPr txBox="1"/>
          <p:nvPr>
            <p:ph type="body" idx="1"/>
          </p:nvPr>
        </p:nvSpPr>
        <p:spPr>
          <a:xfrm>
            <a:off x="457200" y="2209800"/>
            <a:ext cx="8229600" cy="3924300"/>
          </a:xfrm>
          <a:prstGeom prst="rect">
            <a:avLst/>
          </a:prstGeom>
        </p:spPr>
        <p:txBody>
          <a:bodyPr/>
          <a:lstStyle/>
          <a:p>
            <a:pPr/>
          </a:p>
          <a:p>
            <a:pPr marL="0" indent="0" algn="ctr">
              <a:buSzTx/>
              <a:buNone/>
              <a:defRPr sz="2800"/>
            </a:pPr>
            <a:r>
              <a:t>Attendance intervention</a:t>
            </a:r>
          </a:p>
          <a:p>
            <a:pPr marL="0" indent="0" algn="ctr">
              <a:buSzTx/>
              <a:buNone/>
              <a:defRPr sz="2800"/>
            </a:pPr>
            <a:r>
              <a:t>Children’s school attendance</a:t>
            </a:r>
          </a:p>
          <a:p>
            <a:pPr marL="0" indent="0" algn="ctr">
              <a:buSzTx/>
              <a:buNone/>
              <a:defRPr sz="2800"/>
            </a:pPr>
            <a:r>
              <a:t>Safety at training and at home</a:t>
            </a:r>
          </a:p>
          <a:p>
            <a:pPr marL="0" indent="0" algn="ctr">
              <a:buSzTx/>
              <a:buNone/>
              <a:defRPr sz="2800"/>
            </a:pPr>
            <a:r>
              <a:t>Nutrition, Health and Dental care</a:t>
            </a:r>
          </a:p>
          <a:p>
            <a:pPr marL="0" indent="0" algn="ctr">
              <a:buSzTx/>
              <a:buNone/>
              <a:defRPr sz="2800"/>
            </a:pPr>
            <a:r>
              <a:t>Early learning and Literacy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 1"/>
          <p:cNvSpPr txBox="1"/>
          <p:nvPr>
            <p:ph type="ctrTitle"/>
          </p:nvPr>
        </p:nvSpPr>
        <p:spPr>
          <a:xfrm>
            <a:off x="685800" y="1066800"/>
            <a:ext cx="7772400" cy="4495801"/>
          </a:xfrm>
          <a:prstGeom prst="rect">
            <a:avLst/>
          </a:prstGeom>
        </p:spPr>
        <p:txBody>
          <a:bodyPr/>
          <a:lstStyle/>
          <a:p>
            <a:pPr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r>
              <a:t>FAMILY DAY</a:t>
            </a:r>
            <a:br/>
            <a:r>
              <a:t>Focusing on</a:t>
            </a:r>
            <a:br/>
            <a:r>
              <a:t>Literacy</a:t>
            </a:r>
            <a:br/>
            <a:br/>
            <a:br/>
            <a:b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THANK YOU SNO-ISLE</a:t>
            </a:r>
          </a:p>
        </p:txBody>
      </p:sp>
      <p:pic>
        <p:nvPicPr>
          <p:cNvPr id="213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7198" y="1825625"/>
            <a:ext cx="6509603" cy="435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CHILDREN’S TOOL BOX</a:t>
            </a:r>
          </a:p>
        </p:txBody>
      </p:sp>
      <p:pic>
        <p:nvPicPr>
          <p:cNvPr id="216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7198" y="1825625"/>
            <a:ext cx="6509603" cy="435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GIVING BACK TO THE COMMUNITY</a:t>
            </a:r>
          </a:p>
        </p:txBody>
      </p:sp>
      <p:pic>
        <p:nvPicPr>
          <p:cNvPr id="219" name="Content Placeholder 6" descr="Content Placeholder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1108" y="1825625"/>
            <a:ext cx="5801784" cy="435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TULALIP HEALTH CLINIC PLANTER BOXES</a:t>
            </a:r>
          </a:p>
        </p:txBody>
      </p:sp>
      <p:pic>
        <p:nvPicPr>
          <p:cNvPr id="222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1108" y="1825625"/>
            <a:ext cx="5801784" cy="435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2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b="1" sz="3600">
                <a:solidFill>
                  <a:srgbClr val="FF9933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8" name="Rectangle 3"/>
          <p:cNvSpPr txBox="1"/>
          <p:nvPr>
            <p:ph type="body" idx="1"/>
          </p:nvPr>
        </p:nvSpPr>
        <p:spPr>
          <a:xfrm>
            <a:off x="304799" y="1066800"/>
            <a:ext cx="8564882" cy="5638800"/>
          </a:xfrm>
          <a:prstGeom prst="rect">
            <a:avLst/>
          </a:prstGeom>
        </p:spPr>
        <p:txBody>
          <a:bodyPr/>
          <a:lstStyle/>
          <a:p>
            <a:pPr lvl="1" marL="514350" indent="-171450">
              <a:spcBef>
                <a:spcPts val="300"/>
              </a:spcBef>
              <a:buFontTx/>
              <a:buChar char="➢"/>
              <a:defRPr sz="3200">
                <a:solidFill>
                  <a:srgbClr val="44546A"/>
                </a:solidFill>
              </a:defRPr>
            </a:pPr>
          </a:p>
          <a:p>
            <a:pPr lvl="1" marL="514350" indent="-171450">
              <a:spcBef>
                <a:spcPts val="300"/>
              </a:spcBef>
              <a:buFontTx/>
              <a:buChar char="➢"/>
              <a:defRPr sz="3200">
                <a:solidFill>
                  <a:srgbClr val="44546A"/>
                </a:solidFill>
              </a:defRPr>
            </a:pPr>
            <a:r>
              <a:t>Partnerships</a:t>
            </a:r>
          </a:p>
          <a:p>
            <a:pPr lvl="2" marL="857250" indent="-171450">
              <a:spcBef>
                <a:spcPts val="300"/>
              </a:spcBef>
              <a:buFontTx/>
              <a:buChar char="➢"/>
              <a:defRPr sz="1500">
                <a:solidFill>
                  <a:srgbClr val="44546A"/>
                </a:solidFill>
              </a:defRPr>
            </a:pPr>
            <a:r>
              <a:t>Tribes</a:t>
            </a:r>
          </a:p>
          <a:p>
            <a:pPr lvl="2" marL="857250" indent="-171450">
              <a:spcBef>
                <a:spcPts val="300"/>
              </a:spcBef>
              <a:buFontTx/>
              <a:buChar char="➢"/>
              <a:defRPr sz="1500">
                <a:solidFill>
                  <a:srgbClr val="44546A"/>
                </a:solidFill>
              </a:defRPr>
            </a:pPr>
            <a:r>
              <a:t>WSDOT</a:t>
            </a:r>
          </a:p>
          <a:p>
            <a:pPr lvl="2" marL="857250" indent="-171450">
              <a:spcBef>
                <a:spcPts val="300"/>
              </a:spcBef>
              <a:buFontTx/>
              <a:buChar char="➢"/>
              <a:defRPr sz="1500">
                <a:solidFill>
                  <a:srgbClr val="44546A"/>
                </a:solidFill>
              </a:defRPr>
            </a:pPr>
            <a:r>
              <a:t>WSATC</a:t>
            </a:r>
          </a:p>
          <a:p>
            <a:pPr lvl="2" marL="857250" indent="-171450">
              <a:spcBef>
                <a:spcPts val="300"/>
              </a:spcBef>
              <a:buFontTx/>
              <a:buChar char="➢"/>
              <a:defRPr sz="1500">
                <a:solidFill>
                  <a:srgbClr val="44546A"/>
                </a:solidFill>
              </a:defRPr>
            </a:pPr>
            <a:r>
              <a:t>Apprenticeship programs</a:t>
            </a:r>
          </a:p>
          <a:p>
            <a:pPr lvl="2" marL="857250" indent="-171450">
              <a:spcBef>
                <a:spcPts val="300"/>
              </a:spcBef>
              <a:buFontTx/>
              <a:buChar char="➢"/>
              <a:defRPr sz="1500">
                <a:solidFill>
                  <a:srgbClr val="44546A"/>
                </a:solidFill>
              </a:defRPr>
            </a:pPr>
            <a:r>
              <a:t>Renton Technical College &amp; South Seattle College</a:t>
            </a:r>
          </a:p>
          <a:p>
            <a:pPr lvl="2" marL="857250" indent="-171450">
              <a:spcBef>
                <a:spcPts val="300"/>
              </a:spcBef>
              <a:buFontTx/>
              <a:buChar char="➢"/>
              <a:defRPr sz="1500">
                <a:solidFill>
                  <a:srgbClr val="44546A"/>
                </a:solidFill>
              </a:defRPr>
            </a:pPr>
            <a:r>
              <a:t>Northwest Justice Project</a:t>
            </a:r>
          </a:p>
          <a:p>
            <a:pPr lvl="2" marL="857250" indent="-171450">
              <a:spcBef>
                <a:spcPts val="300"/>
              </a:spcBef>
              <a:buFontTx/>
              <a:buChar char="➢"/>
              <a:defRPr sz="1500"/>
            </a:pPr>
            <a:r>
              <a:t>Workforce Snohomish</a:t>
            </a:r>
            <a:endParaRPr>
              <a:solidFill>
                <a:srgbClr val="44546A"/>
              </a:solidFill>
            </a:endParaRPr>
          </a:p>
          <a:p>
            <a:pPr lvl="2" marL="857250" indent="-171450">
              <a:spcBef>
                <a:spcPts val="300"/>
              </a:spcBef>
              <a:buFontTx/>
              <a:buChar char="➢"/>
              <a:defRPr sz="1500">
                <a:solidFill>
                  <a:srgbClr val="44546A"/>
                </a:solidFill>
              </a:defRPr>
            </a:pPr>
          </a:p>
          <a:p>
            <a:pPr lvl="1" marL="514350" indent="-171450">
              <a:spcBef>
                <a:spcPts val="300"/>
              </a:spcBef>
              <a:buFontTx/>
              <a:buChar char="➢"/>
              <a:defRPr sz="3200">
                <a:solidFill>
                  <a:srgbClr val="44546A"/>
                </a:solidFill>
              </a:defRPr>
            </a:pPr>
            <a:r>
              <a:t>Sharing resources to maximize the benefit for all TERO Clients</a:t>
            </a:r>
          </a:p>
        </p:txBody>
      </p:sp>
      <p:sp>
        <p:nvSpPr>
          <p:cNvPr id="109" name="TextBox 1"/>
          <p:cNvSpPr txBox="1"/>
          <p:nvPr/>
        </p:nvSpPr>
        <p:spPr>
          <a:xfrm>
            <a:off x="121919" y="274638"/>
            <a:ext cx="8290562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r>
              <a:t>TVTC</a:t>
            </a:r>
            <a:r>
              <a:rPr sz="3200">
                <a:solidFill>
                  <a:srgbClr val="FF9933"/>
                </a:solidFill>
              </a:rP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 defTabSz="678941">
              <a:defRPr b="1" sz="3564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TINY HOMES FOR THE TULALIP HOMELESS SHELTER</a:t>
            </a:r>
          </a:p>
        </p:txBody>
      </p:sp>
      <p:pic>
        <p:nvPicPr>
          <p:cNvPr id="225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1108" y="1825625"/>
            <a:ext cx="5801784" cy="435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CUBBY’S FOR EARLY LEARNING</a:t>
            </a:r>
          </a:p>
        </p:txBody>
      </p:sp>
      <p:pic>
        <p:nvPicPr>
          <p:cNvPr id="228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1108" y="1828800"/>
            <a:ext cx="5801784" cy="435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GRADUATION</a:t>
            </a:r>
          </a:p>
        </p:txBody>
      </p:sp>
      <p:sp>
        <p:nvSpPr>
          <p:cNvPr id="231" name="Content Placeholder 2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</a:pPr>
          </a:p>
          <a:p>
            <a:pPr marL="0" indent="0" algn="ctr">
              <a:buSzTx/>
              <a:buNone/>
            </a:pPr>
            <a:r>
              <a:t>BUT IT’S NOT OVER</a:t>
            </a:r>
          </a:p>
          <a:p>
            <a:pPr marL="0" indent="0" algn="ctr">
              <a:buSzTx/>
              <a:buNone/>
            </a:pPr>
            <a:r>
              <a:t>They will start JOB CLUB</a:t>
            </a:r>
          </a:p>
          <a:p>
            <a:pPr marL="0" indent="0" algn="ctr">
              <a:buSzTx/>
              <a:buNone/>
            </a:pPr>
          </a:p>
          <a:p>
            <a:pPr marL="0" indent="0" algn="ctr">
              <a:buSzTx/>
              <a:buNone/>
            </a:pPr>
            <a:r>
              <a:t>Job club will keep them connected and motivated. they will receive job postings, resume brush up, interview preparation and network with other graduates. AND MORE</a:t>
            </a:r>
          </a:p>
          <a:p>
            <a:pPr marL="0" indent="0" algn="ctr">
              <a:buSzTx/>
              <a:buNone/>
            </a:pPr>
          </a:p>
          <a:p>
            <a:pPr marL="0" indent="0" algn="ctr">
              <a:buSzTx/>
              <a:buNone/>
            </a:pPr>
            <a:r>
              <a:t>They are always part of the TVTC family</a:t>
            </a:r>
          </a:p>
          <a:p>
            <a:pPr marL="0" indent="0" algn="ctr">
              <a:buSzTx/>
              <a:buNone/>
            </a:pPr>
          </a:p>
          <a:p>
            <a:pPr marL="0" indent="0" algn="ctr">
              <a:buSzTx/>
              <a:buNone/>
            </a:pPr>
            <a:r>
              <a:t>Follow up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DOES IT WORK?</a:t>
            </a:r>
          </a:p>
        </p:txBody>
      </p:sp>
      <p:sp>
        <p:nvSpPr>
          <p:cNvPr id="234" name="Content Placeholder 2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</a:pPr>
            <a:r>
              <a:t>STATISTICS FOR OUR LAST FIVE CLASSES</a:t>
            </a:r>
          </a:p>
          <a:p>
            <a:pPr/>
            <a:r>
              <a:t>118 Native Americans enrolled</a:t>
            </a:r>
          </a:p>
          <a:p>
            <a:pPr/>
            <a:r>
              <a:t>94 graduated</a:t>
            </a:r>
          </a:p>
          <a:p>
            <a:pPr/>
            <a:r>
              <a:t>12 earned their High school Diploma through 21 and up</a:t>
            </a:r>
          </a:p>
          <a:p>
            <a:pPr/>
            <a:r>
              <a:t>25 entered a construction apprentice</a:t>
            </a:r>
          </a:p>
          <a:p>
            <a:pPr/>
            <a:r>
              <a:t>20 entered construction</a:t>
            </a:r>
          </a:p>
          <a:p>
            <a:pPr/>
            <a:r>
              <a:t>21 entered livable wage employment</a:t>
            </a:r>
          </a:p>
          <a:p>
            <a:pPr/>
            <a:r>
              <a:t>The average placement rate is $21.04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over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THE GOAL IS TO ENTER THE CONSTRUCTION INDUSTRY</a:t>
            </a:r>
          </a:p>
        </p:txBody>
      </p:sp>
      <p:sp>
        <p:nvSpPr>
          <p:cNvPr id="112" name="Content Placeholder 2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/>
          </a:p>
          <a:p>
            <a:pPr marL="0" indent="0">
              <a:buSzTx/>
              <a:buNone/>
            </a:pPr>
          </a:p>
          <a:p>
            <a:pPr>
              <a:buFontTx/>
              <a:buChar char="➢"/>
            </a:pPr>
            <a:r>
              <a:t>Natives are taking the first step to successfully entering a construction career by attending the TVTC construction training.</a:t>
            </a:r>
          </a:p>
          <a:p>
            <a:pPr>
              <a:buFontTx/>
              <a:buChar char="➢"/>
            </a:pPr>
            <a:r>
              <a:t>They  will earn 28 college credits upon completion.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STUDENTS COME FROM ACROSS THE COUNTRY</a:t>
            </a:r>
          </a:p>
        </p:txBody>
      </p:sp>
      <p:sp>
        <p:nvSpPr>
          <p:cNvPr id="115" name="Content Placeholder 2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/>
          </a:p>
          <a:p>
            <a:pPr/>
          </a:p>
          <a:p>
            <a:pPr>
              <a:buFontTx/>
              <a:buChar char="➢"/>
            </a:pPr>
            <a:r>
              <a:t>MONTANA</a:t>
            </a:r>
          </a:p>
          <a:p>
            <a:pPr>
              <a:buFontTx/>
              <a:buChar char="➢"/>
            </a:pPr>
            <a:r>
              <a:t>WYOMING</a:t>
            </a:r>
          </a:p>
          <a:p>
            <a:pPr>
              <a:buFontTx/>
              <a:buChar char="➢"/>
            </a:pPr>
            <a:r>
              <a:t>ALASKA</a:t>
            </a:r>
          </a:p>
          <a:p>
            <a:pPr>
              <a:buFontTx/>
              <a:buChar char="➢"/>
            </a:pPr>
            <a:r>
              <a:t>IDAHO</a:t>
            </a:r>
          </a:p>
          <a:p>
            <a:pPr>
              <a:buFontTx/>
              <a:buChar char="➢"/>
            </a:pPr>
            <a:r>
              <a:t>WASHINGTON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8 and 8 equals 16</a:t>
            </a:r>
          </a:p>
        </p:txBody>
      </p:sp>
      <p:sp>
        <p:nvSpPr>
          <p:cNvPr id="118" name="Content Placeholder 2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72000"/>
              </a:lnSpc>
              <a:buFontTx/>
              <a:buChar char="➢"/>
              <a:defRPr sz="1600"/>
            </a:pPr>
            <a:r>
              <a:t>TVTC has changed the 16 week program to 8 weeks and 8 weeks. The second eight weeks is by invitation only. </a:t>
            </a:r>
          </a:p>
          <a:p>
            <a:pPr>
              <a:lnSpc>
                <a:spcPct val="72000"/>
              </a:lnSpc>
              <a:buFontTx/>
              <a:buChar char="➢"/>
              <a:defRPr sz="1600"/>
            </a:pPr>
            <a:r>
              <a:t>WHAT DOES A SUCCESSFUL STUDENT LOOK LIKE?</a:t>
            </a:r>
          </a:p>
          <a:p>
            <a:pPr>
              <a:lnSpc>
                <a:spcPct val="72000"/>
              </a:lnSpc>
              <a:buFontTx/>
              <a:buChar char="➢"/>
              <a:defRPr sz="1600"/>
            </a:pPr>
          </a:p>
          <a:p>
            <a:pPr>
              <a:lnSpc>
                <a:spcPct val="72000"/>
              </a:lnSpc>
              <a:buFontTx/>
              <a:buChar char="➢"/>
              <a:defRPr sz="1600"/>
            </a:pPr>
            <a:r>
              <a:t>	Focus on class work; turn in all your assignments</a:t>
            </a:r>
          </a:p>
          <a:p>
            <a:pPr>
              <a:lnSpc>
                <a:spcPct val="72000"/>
              </a:lnSpc>
              <a:buFontTx/>
              <a:buChar char="➢"/>
              <a:defRPr sz="1600"/>
            </a:pPr>
            <a:r>
              <a:t> 	Good attendance</a:t>
            </a:r>
          </a:p>
          <a:p>
            <a:pPr>
              <a:lnSpc>
                <a:spcPct val="72000"/>
              </a:lnSpc>
              <a:buFontTx/>
              <a:buChar char="➢"/>
              <a:defRPr sz="1600"/>
            </a:pPr>
            <a:r>
              <a:t>	Participate in class discussion</a:t>
            </a:r>
          </a:p>
          <a:p>
            <a:pPr>
              <a:lnSpc>
                <a:spcPct val="72000"/>
              </a:lnSpc>
              <a:buFontTx/>
              <a:buChar char="➢"/>
              <a:defRPr sz="1600"/>
            </a:pPr>
            <a:r>
              <a:t>	Work hard on class and individual projects </a:t>
            </a:r>
          </a:p>
          <a:p>
            <a:pPr>
              <a:lnSpc>
                <a:spcPct val="72000"/>
              </a:lnSpc>
              <a:buFontTx/>
              <a:buChar char="➢"/>
              <a:defRPr sz="1600"/>
            </a:pPr>
            <a:r>
              <a:t>	Follow instructions without argument (though questions are welcome) </a:t>
            </a:r>
          </a:p>
          <a:p>
            <a:pPr>
              <a:lnSpc>
                <a:spcPct val="72000"/>
              </a:lnSpc>
              <a:buFontTx/>
              <a:buChar char="➢"/>
              <a:defRPr sz="1600"/>
            </a:pPr>
            <a:r>
              <a:t>	Help fellow students.</a:t>
            </a:r>
          </a:p>
          <a:p>
            <a:pPr>
              <a:lnSpc>
                <a:spcPct val="72000"/>
              </a:lnSpc>
              <a:buFontTx/>
              <a:buChar char="➢"/>
              <a:defRPr sz="1600"/>
            </a:pPr>
            <a:r>
              <a:t>	Respect self and others</a:t>
            </a:r>
          </a:p>
          <a:p>
            <a:pPr>
              <a:lnSpc>
                <a:spcPct val="72000"/>
              </a:lnSpc>
              <a:buFontTx/>
              <a:buChar char="➢"/>
              <a:defRPr sz="1600"/>
            </a:pPr>
            <a:r>
              <a:t>	Participate, ask questions, pay attention, take good notes; this is a college course</a:t>
            </a:r>
          </a:p>
          <a:p>
            <a:pPr>
              <a:lnSpc>
                <a:spcPct val="72000"/>
              </a:lnSpc>
              <a:buFontTx/>
              <a:buChar char="➢"/>
              <a:defRPr sz="1600"/>
            </a:pPr>
            <a:r>
              <a:t>	Work Safe, always have a tool buddy, and do not forget your PPE.</a:t>
            </a:r>
          </a:p>
          <a:p>
            <a:pPr>
              <a:lnSpc>
                <a:spcPct val="72000"/>
              </a:lnSpc>
              <a:buFontTx/>
              <a:buChar char="➢"/>
              <a:defRPr sz="1600"/>
            </a:pPr>
            <a:r>
              <a:t>	No texting, Facebook, or phone calls in classroom or shop unless it is an emergency</a:t>
            </a:r>
          </a:p>
          <a:p>
            <a:pPr>
              <a:lnSpc>
                <a:spcPct val="72000"/>
              </a:lnSpc>
              <a:buFontTx/>
              <a:buChar char="➢"/>
              <a:defRPr sz="1600"/>
            </a:pPr>
            <a:r>
              <a:t>	Turn their phone on vibrate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THE DIFFERENCE IN 8 AND 8</a:t>
            </a:r>
          </a:p>
        </p:txBody>
      </p:sp>
      <p:sp>
        <p:nvSpPr>
          <p:cNvPr id="123" name="Content Placeholder 2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/>
          </a:p>
          <a:p>
            <a:pPr>
              <a:buFontTx/>
              <a:buChar char="➢"/>
            </a:pPr>
            <a:r>
              <a:t>The students took the training more seriously</a:t>
            </a:r>
          </a:p>
          <a:p>
            <a:pPr>
              <a:buFontTx/>
              <a:buChar char="➢"/>
            </a:pPr>
            <a:r>
              <a:t>The students entering apprenticeship has risen 50%</a:t>
            </a:r>
          </a:p>
          <a:p>
            <a:pPr>
              <a:buFontTx/>
              <a:buChar char="➢"/>
            </a:pPr>
            <a:r>
              <a:t>Increased entering the construction industry overall 75%</a:t>
            </a:r>
          </a:p>
          <a:p>
            <a:pPr>
              <a:buFontTx/>
              <a:buChar char="➢"/>
            </a:pPr>
            <a:r>
              <a:t>Increased 100% attendance</a:t>
            </a:r>
          </a:p>
          <a:p>
            <a:pPr>
              <a:buFontTx/>
              <a:buChar char="➢"/>
            </a:pPr>
            <a:r>
              <a:t>Increased high school diploma retrieval, 5 earned their high school diploma through Renton Technical College, last class</a:t>
            </a:r>
          </a:p>
          <a:p>
            <a:pPr>
              <a:buFontTx/>
              <a:buChar char="➢"/>
            </a:pPr>
            <a:r>
              <a:t>Students earn certificates during the first eight weeks and are still employable if not invited to the second eight weeks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b="1" sz="3600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SOFT SKILLS</a:t>
            </a:r>
          </a:p>
        </p:txBody>
      </p:sp>
      <p:sp>
        <p:nvSpPr>
          <p:cNvPr id="128" name="Content Placeholder 2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/>
          </a:p>
          <a:p>
            <a:pPr marL="0" indent="0" algn="ctr">
              <a:buSzTx/>
              <a:buNone/>
              <a:defRPr sz="2800"/>
            </a:pPr>
            <a:r>
              <a:t>Resume’</a:t>
            </a:r>
          </a:p>
          <a:p>
            <a:pPr marL="0" indent="0" algn="ctr">
              <a:buSzTx/>
              <a:buNone/>
              <a:defRPr sz="2800"/>
            </a:pPr>
            <a:r>
              <a:t>Cover letter</a:t>
            </a:r>
          </a:p>
          <a:p>
            <a:pPr marL="0" indent="0" algn="ctr">
              <a:buSzTx/>
              <a:buNone/>
              <a:defRPr sz="2800"/>
            </a:pPr>
            <a:r>
              <a:t>Interviewing</a:t>
            </a:r>
          </a:p>
          <a:p>
            <a:pPr marL="0" indent="0" algn="ctr">
              <a:buSzTx/>
              <a:buNone/>
              <a:defRPr sz="2800"/>
            </a:pPr>
            <a:r>
              <a:t>Attendance intervention</a:t>
            </a:r>
          </a:p>
          <a:p>
            <a:pPr marL="0" indent="0" algn="ctr">
              <a:buSzTx/>
              <a:buNone/>
              <a:defRPr sz="2800"/>
            </a:pPr>
            <a:r>
              <a:t>Dependable strengths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1200">
        <p:cover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