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2" r:id="rId4"/>
    <p:sldId id="258" r:id="rId5"/>
    <p:sldId id="260" r:id="rId6"/>
    <p:sldId id="261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B00-ADCF-4EFA-A636-98A15C51E6C3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83D6-A2A9-43E2-9980-70612EBB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9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B00-ADCF-4EFA-A636-98A15C51E6C3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83D6-A2A9-43E2-9980-70612EBB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2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B00-ADCF-4EFA-A636-98A15C51E6C3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83D6-A2A9-43E2-9980-70612EBB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74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B00-ADCF-4EFA-A636-98A15C51E6C3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83D6-A2A9-43E2-9980-70612EBB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40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B00-ADCF-4EFA-A636-98A15C51E6C3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83D6-A2A9-43E2-9980-70612EBB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97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B00-ADCF-4EFA-A636-98A15C51E6C3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83D6-A2A9-43E2-9980-70612EBB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06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B00-ADCF-4EFA-A636-98A15C51E6C3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83D6-A2A9-43E2-9980-70612EBB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61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B00-ADCF-4EFA-A636-98A15C51E6C3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83D6-A2A9-43E2-9980-70612EBB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61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B00-ADCF-4EFA-A636-98A15C51E6C3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83D6-A2A9-43E2-9980-70612EBB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7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B00-ADCF-4EFA-A636-98A15C51E6C3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83D6-A2A9-43E2-9980-70612EBB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9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B00-ADCF-4EFA-A636-98A15C51E6C3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83D6-A2A9-43E2-9980-70612EBB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9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B00-ADCF-4EFA-A636-98A15C51E6C3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83D6-A2A9-43E2-9980-70612EBB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7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B00-ADCF-4EFA-A636-98A15C51E6C3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83D6-A2A9-43E2-9980-70612EBB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53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B00-ADCF-4EFA-A636-98A15C51E6C3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83D6-A2A9-43E2-9980-70612EBB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2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B00-ADCF-4EFA-A636-98A15C51E6C3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83D6-A2A9-43E2-9980-70612EBB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4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B00-ADCF-4EFA-A636-98A15C51E6C3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83D6-A2A9-43E2-9980-70612EBB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9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DEC5EB00-ADCF-4EFA-A636-98A15C51E6C3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A72083D6-A2A9-43E2-9980-70612EBB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9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EC5EB00-ADCF-4EFA-A636-98A15C51E6C3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72083D6-A2A9-43E2-9980-70612EBBC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910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RILEY@LECET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ackbrummet.blogspot.com/search/label/National%20Suicide%20Prevention%20Week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mmons.wikimedia.org/wiki/File:Crisis_Text_Line_logo.png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CF337-AB68-4DBE-AF8D-E6EBC650B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097" y="3746089"/>
            <a:ext cx="10874477" cy="1622323"/>
          </a:xfrm>
        </p:spPr>
        <p:txBody>
          <a:bodyPr>
            <a:normAutofit/>
          </a:bodyPr>
          <a:lstStyle/>
          <a:p>
            <a:r>
              <a:rPr lang="en-US"/>
              <a:t>Trade awareness of suicide prevention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92FD8-55D0-4804-A19D-EF76B8524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8529" y="5368411"/>
            <a:ext cx="9694606" cy="87004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Christina Riley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Laborers-Employers Cooperation &amp; Education Trust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hlinkClick r:id="rId3"/>
              </a:rPr>
              <a:t>CRILEY@LECET.ORG</a:t>
            </a:r>
            <a:r>
              <a:rPr lang="en-US" sz="14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1400" dirty="0"/>
              <a:t>A special thank you to Cal Beyer, Lakeside Industries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9E01C-4CB8-455A-8A4E-829E39CC0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674" y="932016"/>
            <a:ext cx="8285988" cy="250651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8948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E6979-D656-4FAD-AC44-ECA0D28BE8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5098" y="609600"/>
            <a:ext cx="4798142" cy="364285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Suicide Prevention &amp; Safety 24/7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C7C34B-FBB9-4691-B0D4-43528EB6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5098" y="4365523"/>
            <a:ext cx="4798140" cy="17930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The focus: Getting everyone home safely at the end of their shift</a:t>
            </a:r>
          </a:p>
          <a:p>
            <a:pPr>
              <a:lnSpc>
                <a:spcPct val="90000"/>
              </a:lnSpc>
            </a:pPr>
            <a:r>
              <a:rPr lang="en-US"/>
              <a:t>The question: Are we focusing on getting everyone back from home safely?</a:t>
            </a:r>
          </a:p>
        </p:txBody>
      </p:sp>
      <p:pic>
        <p:nvPicPr>
          <p:cNvPr id="7" name="Graphic 6" descr="Medical">
            <a:extLst>
              <a:ext uri="{FF2B5EF4-FFF2-40B4-BE49-F238E27FC236}">
                <a16:creationId xmlns:a16="http://schemas.microsoft.com/office/drawing/2014/main" id="{385E9899-AB74-4CA0-87DF-7C30CBB72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3999" y="701410"/>
            <a:ext cx="5462001" cy="5462001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43524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79A2E3A-88DD-4B27-909A-4031901CC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5767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47305C-2067-4A29-B34D-96AFCAA11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609601"/>
            <a:ext cx="9285822" cy="34025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The construction industry is #1 in suicides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FC9FC5-AE70-47F7-97E7-DD8418F0D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65807"/>
            <a:ext cx="12192000" cy="2292194"/>
          </a:xfrm>
          <a:prstGeom prst="rect">
            <a:avLst/>
          </a:prstGeom>
          <a:solidFill>
            <a:srgbClr val="363D46"/>
          </a:solidFill>
          <a:ln>
            <a:noFill/>
          </a:ln>
          <a:effectLst>
            <a:innerShdw blurRad="63500" dist="381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6211A9-0224-42CE-8B84-2223FD5FA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5807"/>
            <a:ext cx="12192000" cy="0"/>
          </a:xfrm>
          <a:prstGeom prst="line">
            <a:avLst/>
          </a:prstGeom>
          <a:solidFill>
            <a:srgbClr val="FFFFFF"/>
          </a:solidFill>
          <a:ln w="38100" cap="flat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6501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71532-277C-4142-AB1A-0DDCB019A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3475" y="1516185"/>
            <a:ext cx="8745050" cy="4446954"/>
          </a:xfrm>
        </p:spPr>
        <p:txBody>
          <a:bodyPr>
            <a:normAutofit/>
          </a:bodyPr>
          <a:lstStyle/>
          <a:p>
            <a:r>
              <a:rPr lang="en-US" dirty="0"/>
              <a:t>Lakeside industries </a:t>
            </a:r>
            <a:br>
              <a:rPr lang="en-US" dirty="0"/>
            </a:br>
            <a:r>
              <a:rPr lang="en-US" dirty="0"/>
              <a:t>university of Washington</a:t>
            </a:r>
            <a:br>
              <a:rPr lang="en-US" dirty="0"/>
            </a:br>
            <a:r>
              <a:rPr lang="en-US" dirty="0"/>
              <a:t>action alliance </a:t>
            </a:r>
            <a:br>
              <a:rPr lang="en-US" dirty="0"/>
            </a:br>
            <a:r>
              <a:rPr lang="en-US" dirty="0"/>
              <a:t>Laborers international union of north America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688F8C-2FC8-4BCD-82CA-E23F25A27940}"/>
              </a:ext>
            </a:extLst>
          </p:cNvPr>
          <p:cNvSpPr/>
          <p:nvPr/>
        </p:nvSpPr>
        <p:spPr>
          <a:xfrm>
            <a:off x="1548328" y="592855"/>
            <a:ext cx="9204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Who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’s leading the charge?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51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A672405-5F81-4E97-B4FC-E7F2CC16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12191999 w 12191999"/>
              <a:gd name="connsiteY1" fmla="*/ 0 h 6858000"/>
              <a:gd name="connsiteX2" fmla="*/ 12191999 w 12191999"/>
              <a:gd name="connsiteY2" fmla="*/ 6858000 h 6858000"/>
              <a:gd name="connsiteX3" fmla="*/ 0 w 1219199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627D9-5773-4317-9A61-F4BD4E0C2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542" y="990601"/>
            <a:ext cx="6054045" cy="46329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chemeClr val="accent6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Silence + Shame = Stigma</a:t>
            </a:r>
            <a:br>
              <a:rPr lang="en-US" sz="3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 sz="3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We have to break the silence, and build sensitivity</a:t>
            </a:r>
            <a:br>
              <a:rPr lang="en-US" sz="3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 sz="3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Train &amp; Increase awareness</a:t>
            </a:r>
            <a:br>
              <a:rPr lang="en-US" sz="3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br>
              <a:rPr lang="en-US" sz="3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sz="30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Build a Caring Culture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86C303-74D6-4DF3-9113-E0A374D71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769" y="2057400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6954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3C5D5-4978-41A9-B7F4-4DCA61CF2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u="sng" dirty="0"/>
              <a:t>Take out your phone &amp; load these two numbers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EA8AD6-7B70-433B-B178-B19DBD52E3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69999" y="2514600"/>
            <a:ext cx="4523563" cy="3104662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BCC7A1D-AA77-4CA9-80C1-720886E019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45200" y="2856078"/>
            <a:ext cx="5442921" cy="1659977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5DD0EA-BFE1-44FB-85C3-942C9E571B10}"/>
              </a:ext>
            </a:extLst>
          </p:cNvPr>
          <p:cNvSpPr txBox="1"/>
          <p:nvPr/>
        </p:nvSpPr>
        <p:spPr>
          <a:xfrm>
            <a:off x="827314" y="6310086"/>
            <a:ext cx="4818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www.suicidepreventionlifeline.org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5873A0-17FF-4113-9C0F-55FB8510A067}"/>
              </a:ext>
            </a:extLst>
          </p:cNvPr>
          <p:cNvSpPr txBox="1"/>
          <p:nvPr/>
        </p:nvSpPr>
        <p:spPr>
          <a:xfrm>
            <a:off x="6796314" y="4963886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741-741</a:t>
            </a:r>
          </a:p>
        </p:txBody>
      </p:sp>
    </p:spTree>
    <p:extLst>
      <p:ext uri="{BB962C8B-B14F-4D97-AF65-F5344CB8AC3E}">
        <p14:creationId xmlns:p14="http://schemas.microsoft.com/office/powerpoint/2010/main" val="318389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5C8E0-1796-4663-9634-C48824E6B9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4634522"/>
          </a:xfrm>
        </p:spPr>
        <p:txBody>
          <a:bodyPr>
            <a:noAutofit/>
          </a:bodyPr>
          <a:lstStyle/>
          <a:p>
            <a:pPr algn="l"/>
            <a:r>
              <a:rPr lang="en-US" sz="6600" b="1" dirty="0">
                <a:solidFill>
                  <a:schemeClr val="accent6"/>
                </a:solidFill>
              </a:rPr>
              <a:t>L</a:t>
            </a:r>
            <a:r>
              <a:rPr lang="en-US" sz="6600" dirty="0"/>
              <a:t> 					</a:t>
            </a:r>
            <a:r>
              <a:rPr lang="en-US" sz="2800" dirty="0"/>
              <a:t>Look for signs</a:t>
            </a:r>
            <a:br>
              <a:rPr lang="en-US" sz="6600" dirty="0"/>
            </a:br>
            <a:r>
              <a:rPr lang="en-US" sz="6600" b="1" dirty="0">
                <a:solidFill>
                  <a:schemeClr val="accent6"/>
                </a:solidFill>
              </a:rPr>
              <a:t>E </a:t>
            </a:r>
            <a:r>
              <a:rPr lang="en-US" sz="6600" dirty="0"/>
              <a:t>					</a:t>
            </a:r>
            <a:r>
              <a:rPr lang="en-US" sz="2800" dirty="0"/>
              <a:t>empathize &amp; listen</a:t>
            </a:r>
            <a:br>
              <a:rPr lang="en-US" sz="6600" dirty="0"/>
            </a:br>
            <a:r>
              <a:rPr lang="en-US" sz="6600" b="1" dirty="0">
                <a:solidFill>
                  <a:schemeClr val="accent6"/>
                </a:solidFill>
              </a:rPr>
              <a:t>A</a:t>
            </a:r>
            <a:r>
              <a:rPr lang="en-US" sz="6600" b="1" dirty="0"/>
              <a:t> </a:t>
            </a:r>
            <a:r>
              <a:rPr lang="en-US" sz="6600" dirty="0"/>
              <a:t>					</a:t>
            </a:r>
            <a:r>
              <a:rPr lang="en-US" sz="2800" dirty="0"/>
              <a:t>ask directly about suicide</a:t>
            </a:r>
            <a:br>
              <a:rPr lang="en-US" sz="6600" dirty="0"/>
            </a:br>
            <a:r>
              <a:rPr lang="en-US" sz="6600" b="1" dirty="0">
                <a:solidFill>
                  <a:schemeClr val="accent6"/>
                </a:solidFill>
              </a:rPr>
              <a:t>R</a:t>
            </a:r>
            <a:r>
              <a:rPr lang="en-US" sz="6600" dirty="0"/>
              <a:t> 					</a:t>
            </a:r>
            <a:r>
              <a:rPr lang="en-US" sz="2800" dirty="0"/>
              <a:t>remove the Danger</a:t>
            </a:r>
            <a:br>
              <a:rPr lang="en-US" sz="2800" dirty="0"/>
            </a:br>
            <a:r>
              <a:rPr lang="en-US" sz="6600" b="1" dirty="0">
                <a:solidFill>
                  <a:schemeClr val="accent6"/>
                </a:solidFill>
              </a:rPr>
              <a:t>N</a:t>
            </a:r>
            <a:r>
              <a:rPr lang="en-US" sz="6600" dirty="0"/>
              <a:t> 					</a:t>
            </a:r>
            <a:r>
              <a:rPr lang="en-US" sz="2800" dirty="0"/>
              <a:t>next level of care: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5E0724-726A-47FC-87EC-7AD727C6DBDB}"/>
              </a:ext>
            </a:extLst>
          </p:cNvPr>
          <p:cNvSpPr/>
          <p:nvPr/>
        </p:nvSpPr>
        <p:spPr>
          <a:xfrm>
            <a:off x="3661508" y="5416061"/>
            <a:ext cx="48689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LEARN</a:t>
            </a:r>
          </a:p>
        </p:txBody>
      </p:sp>
    </p:spTree>
    <p:extLst>
      <p:ext uri="{BB962C8B-B14F-4D97-AF65-F5344CB8AC3E}">
        <p14:creationId xmlns:p14="http://schemas.microsoft.com/office/powerpoint/2010/main" val="573873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55B9B6-3284-4A87-B88E-29DF8ECF8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F3B61-2C00-4471-883E-6DA8973180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5098" y="609600"/>
            <a:ext cx="4798142" cy="3642851"/>
          </a:xfrm>
        </p:spPr>
        <p:txBody>
          <a:bodyPr>
            <a:normAutofit/>
          </a:bodyPr>
          <a:lstStyle/>
          <a:p>
            <a:r>
              <a:rPr lang="en-US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65000"/>
                      </a:sysClr>
                    </a:gs>
                  </a:gsLst>
                  <a:lin ang="5580000" scaled="0"/>
                  <a:tileRect/>
                </a:gradFill>
              </a:rPr>
              <a:t>There are resources!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16F228-E8F5-486D-86EE-686DB6C6B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5098" y="4365523"/>
            <a:ext cx="4798140" cy="1793053"/>
          </a:xfrm>
        </p:spPr>
        <p:txBody>
          <a:bodyPr>
            <a:normAutofit/>
          </a:bodyPr>
          <a:lstStyle/>
          <a:p>
            <a:r>
              <a:rPr lang="en-US" sz="2400" dirty="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400000" scaled="0"/>
                  <a:tileRect/>
                </a:gradFill>
              </a:rPr>
              <a:t>preventconstructionsuicide.com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9B5F5ECB-A05F-4FAD-9AAC-BC767A81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290" y="620720"/>
            <a:ext cx="5457375" cy="5597200"/>
          </a:xfrm>
          <a:prstGeom prst="roundRect">
            <a:avLst>
              <a:gd name="adj" fmla="val 3812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41AC39-B30F-4453-89AA-17F367B78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67" y="2090930"/>
            <a:ext cx="4489621" cy="265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79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103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Trade awareness of suicide prevention</vt:lpstr>
      <vt:lpstr>Suicide Prevention &amp; Safety 24/7</vt:lpstr>
      <vt:lpstr>The construction industry is #1 in suicides</vt:lpstr>
      <vt:lpstr>Lakeside industries  university of Washington action alliance  Laborers international union of north America</vt:lpstr>
      <vt:lpstr>Silence + Shame = Stigma  We have to break the silence, and build sensitivity  Train &amp; Increase awareness  Build a Caring Culture</vt:lpstr>
      <vt:lpstr>Take out your phone &amp; load these two numbers </vt:lpstr>
      <vt:lpstr>L      Look for signs E      empathize &amp; listen A      ask directly about suicide R      remove the Danger N      next level of care:</vt:lpstr>
      <vt:lpstr>There are resources!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 awareness of suicide prevention</dc:title>
  <dc:creator>Riley, Christina</dc:creator>
  <cp:lastModifiedBy>Christina Riley</cp:lastModifiedBy>
  <cp:revision>3</cp:revision>
  <dcterms:created xsi:type="dcterms:W3CDTF">2019-08-07T04:34:46Z</dcterms:created>
  <dcterms:modified xsi:type="dcterms:W3CDTF">2019-08-08T03:41:29Z</dcterms:modified>
</cp:coreProperties>
</file>